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99" r:id="rId5"/>
    <p:sldId id="293" r:id="rId6"/>
    <p:sldId id="300" r:id="rId7"/>
    <p:sldId id="302" r:id="rId8"/>
    <p:sldId id="259" r:id="rId9"/>
    <p:sldId id="289" r:id="rId10"/>
    <p:sldId id="303" r:id="rId11"/>
    <p:sldId id="304" r:id="rId12"/>
    <p:sldId id="294" r:id="rId13"/>
    <p:sldId id="305" r:id="rId14"/>
    <p:sldId id="306" r:id="rId15"/>
    <p:sldId id="307" r:id="rId16"/>
    <p:sldId id="260" r:id="rId17"/>
    <p:sldId id="313" r:id="rId18"/>
    <p:sldId id="310" r:id="rId19"/>
    <p:sldId id="311" r:id="rId20"/>
    <p:sldId id="309" r:id="rId21"/>
    <p:sldId id="278" r:id="rId22"/>
  </p:sldIdLst>
  <p:sldSz cx="9144000" cy="5141913"/>
  <p:notesSz cx="6858000" cy="9144000"/>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75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CC00"/>
    <a:srgbClr val="004060"/>
    <a:srgbClr val="002C42"/>
    <a:srgbClr val="008DD0"/>
    <a:srgbClr val="BB2B1D"/>
    <a:srgbClr val="9B2B0D"/>
    <a:srgbClr val="260F00"/>
    <a:srgbClr val="EF6541"/>
    <a:srgbClr val="C9B1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22" autoAdjust="0"/>
    <p:restoredTop sz="80203"/>
  </p:normalViewPr>
  <p:slideViewPr>
    <p:cSldViewPr>
      <p:cViewPr>
        <p:scale>
          <a:sx n="136" d="100"/>
          <a:sy n="136" d="100"/>
        </p:scale>
        <p:origin x="1120" y="296"/>
      </p:cViewPr>
      <p:guideLst>
        <p:guide orient="horz" pos="757"/>
        <p:guide pos="2880"/>
      </p:guideLst>
    </p:cSldViewPr>
  </p:slideViewPr>
  <p:outlineViewPr>
    <p:cViewPr>
      <p:scale>
        <a:sx n="20" d="100"/>
        <a:sy n="20"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0BD4FD-BC9C-48BF-9E17-60D01FDBF681}" type="datetimeFigureOut">
              <a:rPr lang="zh-CN" altLang="en-US" smtClean="0"/>
              <a:t>2018/12/26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065B12-5FB6-4D5D-86AD-7033ECAE4E64}"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065B12-5FB6-4D5D-86AD-7033ECAE4E64}"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比特币网络具有安全性较高的优点，</a:t>
            </a:r>
            <a:r>
              <a:rPr lang="zh-CN" altLang="zh-CN" sz="1200" kern="1200" dirty="0" smtClean="0">
                <a:solidFill>
                  <a:schemeClr val="tx1"/>
                </a:solidFill>
                <a:effectLst/>
                <a:latin typeface="+mn-lt"/>
                <a:ea typeface="+mn-ea"/>
                <a:cs typeface="+mn-cs"/>
              </a:rPr>
              <a:t>但是数据</a:t>
            </a:r>
            <a:r>
              <a:rPr lang="zh-CN" altLang="zh-CN" sz="1200" kern="1200" dirty="0" smtClean="0">
                <a:solidFill>
                  <a:schemeClr val="tx1"/>
                </a:solidFill>
                <a:effectLst/>
                <a:latin typeface="+mn-lt"/>
                <a:ea typeface="+mn-ea"/>
                <a:cs typeface="+mn-cs"/>
              </a:rPr>
              <a:t>锚</a:t>
            </a:r>
            <a:r>
              <a:rPr lang="zh-CN" altLang="zh-CN" sz="1200" kern="1200" dirty="0" smtClean="0">
                <a:solidFill>
                  <a:schemeClr val="tx1"/>
                </a:solidFill>
                <a:effectLst/>
                <a:latin typeface="+mn-lt"/>
                <a:ea typeface="+mn-ea"/>
                <a:cs typeface="+mn-cs"/>
              </a:rPr>
              <a:t>定</a:t>
            </a:r>
            <a:r>
              <a:rPr lang="zh-CN" altLang="en-US" sz="1200" kern="1200" dirty="0" smtClean="0">
                <a:solidFill>
                  <a:schemeClr val="tx1"/>
                </a:solidFill>
                <a:effectLst/>
                <a:latin typeface="+mn-lt"/>
                <a:ea typeface="+mn-ea"/>
                <a:cs typeface="+mn-cs"/>
              </a:rPr>
              <a:t>成本高</a:t>
            </a:r>
            <a:r>
              <a:rPr lang="zh-CN"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且其</a:t>
            </a:r>
            <a:r>
              <a:rPr lang="zh-CN" altLang="zh-CN" sz="1200" kern="1200" dirty="0" smtClean="0">
                <a:solidFill>
                  <a:schemeClr val="tx1"/>
                </a:solidFill>
                <a:effectLst/>
                <a:latin typeface="+mn-lt"/>
                <a:ea typeface="+mn-ea"/>
                <a:cs typeface="+mn-cs"/>
              </a:rPr>
              <a:t>交易效率</a:t>
            </a:r>
            <a:r>
              <a:rPr lang="zh-CN" altLang="en-US" sz="1200" kern="1200" dirty="0" smtClean="0">
                <a:solidFill>
                  <a:schemeClr val="tx1"/>
                </a:solidFill>
                <a:effectLst/>
                <a:latin typeface="+mn-lt"/>
                <a:ea typeface="+mn-ea"/>
                <a:cs typeface="+mn-cs"/>
              </a:rPr>
              <a:t>较低</a:t>
            </a:r>
            <a:r>
              <a:rPr lang="zh-CN" altLang="zh-CN"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Blockcert</a:t>
            </a:r>
            <a:r>
              <a:rPr lang="zh-CN" altLang="zh-CN" sz="1200" kern="1200" dirty="0" smtClean="0">
                <a:solidFill>
                  <a:schemeClr val="tx1"/>
                </a:solidFill>
                <a:effectLst/>
                <a:latin typeface="+mn-lt"/>
                <a:ea typeface="+mn-ea"/>
                <a:cs typeface="+mn-cs"/>
              </a:rPr>
              <a:t>和</a:t>
            </a:r>
            <a:r>
              <a:rPr lang="en-US" altLang="zh-CN" sz="1200" kern="1200" dirty="0" err="1" smtClean="0">
                <a:solidFill>
                  <a:schemeClr val="tx1"/>
                </a:solidFill>
                <a:effectLst/>
                <a:latin typeface="+mn-lt"/>
                <a:ea typeface="+mn-ea"/>
                <a:cs typeface="+mn-cs"/>
              </a:rPr>
              <a:t>Chainpoint</a:t>
            </a:r>
            <a:r>
              <a:rPr lang="zh-CN" altLang="zh-CN" sz="1200" kern="1200" dirty="0" smtClean="0">
                <a:solidFill>
                  <a:schemeClr val="tx1"/>
                </a:solidFill>
                <a:effectLst/>
                <a:latin typeface="+mn-lt"/>
                <a:ea typeface="+mn-ea"/>
                <a:cs typeface="+mn-cs"/>
              </a:rPr>
              <a:t>里采用比特币网络</a:t>
            </a:r>
            <a:r>
              <a:rPr lang="zh-CN" altLang="en-US" sz="1200" kern="1200" dirty="0" smtClean="0">
                <a:solidFill>
                  <a:schemeClr val="tx1"/>
                </a:solidFill>
                <a:effectLst/>
                <a:latin typeface="+mn-lt"/>
                <a:ea typeface="+mn-ea"/>
                <a:cs typeface="+mn-cs"/>
              </a:rPr>
              <a:t>进行</a:t>
            </a:r>
            <a:r>
              <a:rPr lang="zh-CN" altLang="zh-CN" sz="1200" kern="1200" dirty="0" smtClean="0">
                <a:solidFill>
                  <a:schemeClr val="tx1"/>
                </a:solidFill>
                <a:effectLst/>
                <a:latin typeface="+mn-lt"/>
                <a:ea typeface="+mn-ea"/>
                <a:cs typeface="+mn-cs"/>
              </a:rPr>
              <a:t>数据量不大的存证是可行的，但是存证链中需要存储大量详细学习经历数据</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所以选择具有</a:t>
            </a:r>
            <a:r>
              <a:rPr lang="zh-CN" altLang="zh-CN" sz="1200" kern="1200" dirty="0" smtClean="0">
                <a:solidFill>
                  <a:schemeClr val="tx1"/>
                </a:solidFill>
                <a:effectLst/>
                <a:latin typeface="+mn-lt"/>
                <a:ea typeface="+mn-ea"/>
                <a:cs typeface="+mn-cs"/>
              </a:rPr>
              <a:t>低</a:t>
            </a:r>
            <a:r>
              <a:rPr lang="zh-CN" altLang="zh-CN" sz="1200" kern="1200" dirty="0" smtClean="0">
                <a:solidFill>
                  <a:schemeClr val="tx1"/>
                </a:solidFill>
                <a:effectLst/>
                <a:latin typeface="+mn-lt"/>
                <a:ea typeface="+mn-ea"/>
                <a:cs typeface="+mn-cs"/>
              </a:rPr>
              <a:t>成本、高性能、海量数据等的主要技术</a:t>
            </a:r>
            <a:r>
              <a:rPr lang="zh-CN" altLang="zh-CN" sz="1200" kern="1200" dirty="0" smtClean="0">
                <a:solidFill>
                  <a:schemeClr val="tx1"/>
                </a:solidFill>
                <a:effectLst/>
                <a:latin typeface="+mn-lt"/>
                <a:ea typeface="+mn-ea"/>
                <a:cs typeface="+mn-cs"/>
              </a:rPr>
              <a:t>特点</a:t>
            </a:r>
            <a:r>
              <a:rPr lang="zh-CN" altLang="en-US" sz="1200" kern="1200" dirty="0" smtClean="0">
                <a:solidFill>
                  <a:schemeClr val="tx1"/>
                </a:solidFill>
                <a:effectLst/>
                <a:latin typeface="+mn-lt"/>
                <a:ea typeface="+mn-ea"/>
                <a:cs typeface="+mn-cs"/>
              </a:rPr>
              <a:t>的联盟链</a:t>
            </a:r>
            <a:r>
              <a:rPr lang="zh-CN" altLang="zh-CN" sz="1200" kern="1200" dirty="0" smtClean="0">
                <a:solidFill>
                  <a:schemeClr val="tx1"/>
                </a:solidFill>
                <a:effectLst/>
                <a:latin typeface="+mn-lt"/>
                <a:ea typeface="+mn-ea"/>
                <a:cs typeface="+mn-cs"/>
              </a:rPr>
              <a:t>，联盟链</a:t>
            </a:r>
            <a:r>
              <a:rPr lang="zh-CN" altLang="en-US" sz="1200" kern="1200" dirty="0" smtClean="0">
                <a:solidFill>
                  <a:schemeClr val="tx1"/>
                </a:solidFill>
                <a:effectLst/>
                <a:latin typeface="+mn-lt"/>
                <a:ea typeface="+mn-ea"/>
                <a:cs typeface="+mn-cs"/>
              </a:rPr>
              <a:t>的</a:t>
            </a:r>
            <a:r>
              <a:rPr lang="en-US" altLang="zh-CN" sz="1200" kern="1200" dirty="0" err="1" smtClean="0">
                <a:solidFill>
                  <a:schemeClr val="tx1"/>
                </a:solidFill>
                <a:effectLst/>
                <a:latin typeface="+mn-lt"/>
                <a:ea typeface="+mn-ea"/>
                <a:cs typeface="+mn-cs"/>
              </a:rPr>
              <a:t>Hyperledger</a:t>
            </a:r>
            <a:r>
              <a:rPr lang="en-US" altLang="zh-CN" sz="1200" kern="1200" dirty="0" smtClean="0">
                <a:solidFill>
                  <a:schemeClr val="tx1"/>
                </a:solidFill>
                <a:effectLst/>
                <a:latin typeface="+mn-lt"/>
                <a:ea typeface="+mn-ea"/>
                <a:cs typeface="+mn-cs"/>
              </a:rPr>
              <a:t> Fabric</a:t>
            </a:r>
            <a:r>
              <a:rPr lang="zh-CN" altLang="en-US" sz="1200" kern="1200" dirty="0" smtClean="0">
                <a:solidFill>
                  <a:schemeClr val="tx1"/>
                </a:solidFill>
                <a:effectLst/>
                <a:latin typeface="+mn-lt"/>
                <a:ea typeface="+mn-ea"/>
                <a:cs typeface="+mn-cs"/>
              </a:rPr>
              <a:t>较为成熟，来存储我们的学</a:t>
            </a:r>
            <a:r>
              <a:rPr lang="zh-CN" altLang="zh-CN" sz="1200" kern="1200" dirty="0" smtClean="0">
                <a:solidFill>
                  <a:schemeClr val="tx1"/>
                </a:solidFill>
                <a:effectLst/>
                <a:latin typeface="+mn-lt"/>
                <a:ea typeface="+mn-ea"/>
                <a:cs typeface="+mn-cs"/>
              </a:rPr>
              <a:t>历数</a:t>
            </a:r>
            <a:r>
              <a:rPr lang="zh-CN" altLang="zh-CN" sz="1200" kern="1200" dirty="0" smtClean="0">
                <a:solidFill>
                  <a:schemeClr val="tx1"/>
                </a:solidFill>
                <a:effectLst/>
                <a:latin typeface="+mn-lt"/>
                <a:ea typeface="+mn-ea"/>
                <a:cs typeface="+mn-cs"/>
              </a:rPr>
              <a:t>据</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err="1" smtClean="0">
                <a:solidFill>
                  <a:schemeClr val="tx1"/>
                </a:solidFill>
                <a:effectLst/>
                <a:latin typeface="+mn-lt"/>
                <a:ea typeface="+mn-ea"/>
                <a:cs typeface="+mn-cs"/>
              </a:rPr>
              <a:t>MediLOT</a:t>
            </a:r>
            <a:r>
              <a:rPr lang="zh-CN" altLang="en-US" sz="1200" kern="1200" dirty="0" smtClean="0">
                <a:solidFill>
                  <a:schemeClr val="tx1"/>
                </a:solidFill>
                <a:effectLst/>
                <a:latin typeface="+mn-lt"/>
                <a:ea typeface="+mn-ea"/>
                <a:cs typeface="+mn-cs"/>
              </a:rPr>
              <a:t>和</a:t>
            </a:r>
            <a:r>
              <a:rPr lang="zh-CN" altLang="zh-CN" sz="1200" kern="1200" dirty="0" smtClean="0">
                <a:solidFill>
                  <a:schemeClr val="tx1"/>
                </a:solidFill>
                <a:effectLst/>
                <a:latin typeface="+mn-lt"/>
                <a:ea typeface="+mn-ea"/>
                <a:cs typeface="+mn-cs"/>
              </a:rPr>
              <a:t>中科大的系统</a:t>
            </a:r>
            <a:r>
              <a:rPr lang="zh-CN" altLang="en-US" sz="1200" kern="1200" dirty="0" smtClean="0">
                <a:solidFill>
                  <a:schemeClr val="tx1"/>
                </a:solidFill>
                <a:effectLst/>
                <a:latin typeface="+mn-lt"/>
                <a:ea typeface="+mn-ea"/>
                <a:cs typeface="+mn-cs"/>
              </a:rPr>
              <a:t>为存证链提供链一种</a:t>
            </a:r>
            <a:r>
              <a:rPr lang="zh-CN" altLang="zh-CN" sz="1200" kern="1200" dirty="0" smtClean="0">
                <a:solidFill>
                  <a:schemeClr val="tx1"/>
                </a:solidFill>
                <a:effectLst/>
                <a:latin typeface="+mn-lt"/>
                <a:ea typeface="+mn-ea"/>
                <a:cs typeface="+mn-cs"/>
              </a:rPr>
              <a:t>双链结合的设计思路。</a:t>
            </a:r>
            <a:r>
              <a:rPr lang="zh-CN" altLang="en-US" sz="1200" kern="1200" dirty="0" smtClean="0">
                <a:solidFill>
                  <a:schemeClr val="tx1"/>
                </a:solidFill>
                <a:effectLst/>
                <a:latin typeface="+mn-lt"/>
                <a:ea typeface="+mn-ea"/>
                <a:cs typeface="+mn-cs"/>
              </a:rPr>
              <a:t>目前，</a:t>
            </a:r>
            <a:r>
              <a:rPr lang="zh-CN" altLang="zh-CN" sz="1200" kern="1200" dirty="0" smtClean="0">
                <a:solidFill>
                  <a:schemeClr val="tx1"/>
                </a:solidFill>
                <a:effectLst/>
                <a:latin typeface="+mn-lt"/>
                <a:ea typeface="+mn-ea"/>
                <a:cs typeface="+mn-cs"/>
              </a:rPr>
              <a:t>公有链和联盟链的结合的架构是区块链技术未来发展的新趋势</a:t>
            </a:r>
            <a:r>
              <a:rPr lang="en-US" altLang="zh-CN" sz="1200" kern="1200" baseline="30000" dirty="0" smtClean="0">
                <a:solidFill>
                  <a:schemeClr val="tx1"/>
                </a:solidFill>
                <a:effectLst/>
                <a:latin typeface="+mn-lt"/>
                <a:ea typeface="+mn-ea"/>
                <a:cs typeface="+mn-cs"/>
              </a:rPr>
              <a:t>[28]</a:t>
            </a:r>
            <a:r>
              <a:rPr lang="zh-CN" altLang="zh-CN" sz="1200" kern="1200" dirty="0" smtClean="0">
                <a:solidFill>
                  <a:schemeClr val="tx1"/>
                </a:solidFill>
                <a:effectLst/>
                <a:latin typeface="+mn-lt"/>
                <a:ea typeface="+mn-ea"/>
                <a:cs typeface="+mn-cs"/>
              </a:rPr>
              <a:t>。公有链中以太坊（</a:t>
            </a:r>
            <a:r>
              <a:rPr lang="en-US" altLang="zh-CN" sz="1200" kern="1200" dirty="0" err="1" smtClean="0">
                <a:solidFill>
                  <a:schemeClr val="tx1"/>
                </a:solidFill>
                <a:effectLst/>
                <a:latin typeface="+mn-lt"/>
                <a:ea typeface="+mn-ea"/>
                <a:cs typeface="+mn-cs"/>
              </a:rPr>
              <a:t>Ethereum</a:t>
            </a:r>
            <a:r>
              <a:rPr lang="zh-CN" altLang="zh-CN" sz="1200" kern="1200" dirty="0" smtClean="0">
                <a:solidFill>
                  <a:schemeClr val="tx1"/>
                </a:solidFill>
                <a:effectLst/>
                <a:latin typeface="+mn-lt"/>
                <a:ea typeface="+mn-ea"/>
                <a:cs typeface="+mn-cs"/>
              </a:rPr>
              <a:t>）是一个有智能合约功能，安全性较高</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公共区块链平台</a:t>
            </a:r>
            <a:r>
              <a:rPr lang="zh-CN" altLang="zh-CN" sz="1200" kern="1200" dirty="0" smtClean="0">
                <a:solidFill>
                  <a:schemeClr val="tx1"/>
                </a:solidFill>
                <a:effectLst/>
                <a:latin typeface="+mn-lt"/>
                <a:ea typeface="+mn-ea"/>
                <a:cs typeface="+mn-cs"/>
              </a:rPr>
              <a:t>，从而</a:t>
            </a:r>
            <a:r>
              <a:rPr lang="zh-CN" altLang="zh-CN" sz="1200" kern="1200" dirty="0" smtClean="0">
                <a:solidFill>
                  <a:schemeClr val="tx1"/>
                </a:solidFill>
                <a:effectLst/>
                <a:latin typeface="+mn-lt"/>
                <a:ea typeface="+mn-ea"/>
                <a:cs typeface="+mn-cs"/>
              </a:rPr>
              <a:t>提高联盟链（</a:t>
            </a:r>
            <a:r>
              <a:rPr lang="en-US" altLang="zh-CN" sz="1200" kern="1200" dirty="0" err="1" smtClean="0">
                <a:solidFill>
                  <a:schemeClr val="tx1"/>
                </a:solidFill>
                <a:effectLst/>
                <a:latin typeface="+mn-lt"/>
                <a:ea typeface="+mn-ea"/>
                <a:cs typeface="+mn-cs"/>
              </a:rPr>
              <a:t>Hyperledger</a:t>
            </a:r>
            <a:r>
              <a:rPr lang="en-US" altLang="zh-CN" sz="1200" kern="1200" dirty="0" smtClean="0">
                <a:solidFill>
                  <a:schemeClr val="tx1"/>
                </a:solidFill>
                <a:effectLst/>
                <a:latin typeface="+mn-lt"/>
                <a:ea typeface="+mn-ea"/>
                <a:cs typeface="+mn-cs"/>
              </a:rPr>
              <a:t> Fabric</a:t>
            </a:r>
            <a:r>
              <a:rPr lang="zh-CN" altLang="zh-CN" sz="1200" kern="1200" dirty="0" smtClean="0">
                <a:solidFill>
                  <a:schemeClr val="tx1"/>
                </a:solidFill>
                <a:effectLst/>
                <a:latin typeface="+mn-lt"/>
                <a:ea typeface="+mn-ea"/>
                <a:cs typeface="+mn-cs"/>
              </a:rPr>
              <a:t>）安全性</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联盟链和公有链结合的架构可优势互补，</a:t>
            </a:r>
            <a:r>
              <a:rPr lang="zh-CN" altLang="en-US" sz="1200" kern="1200" dirty="0" smtClean="0">
                <a:solidFill>
                  <a:schemeClr val="tx1"/>
                </a:solidFill>
                <a:effectLst/>
                <a:latin typeface="+mn-lt"/>
                <a:ea typeface="+mn-ea"/>
                <a:cs typeface="+mn-cs"/>
              </a:rPr>
              <a:t>兼顾区块链网络的效率</a:t>
            </a:r>
            <a:r>
              <a:rPr lang="zh-CN" altLang="en-US" sz="1200" kern="1200" dirty="0" smtClean="0">
                <a:solidFill>
                  <a:schemeClr val="tx1"/>
                </a:solidFill>
                <a:effectLst/>
                <a:latin typeface="+mn-lt"/>
                <a:ea typeface="+mn-ea"/>
                <a:cs typeface="+mn-cs"/>
              </a:rPr>
              <a:t>和安全性</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04065B12-5FB6-4D5D-86AD-7033ECAE4E64}" type="slidenum">
              <a:rPr lang="zh-CN" altLang="en-US" smtClean="0"/>
              <a:t>10</a:t>
            </a:fld>
            <a:endParaRPr lang="zh-CN" altLang="en-US"/>
          </a:p>
        </p:txBody>
      </p:sp>
    </p:spTree>
    <p:extLst>
      <p:ext uri="{BB962C8B-B14F-4D97-AF65-F5344CB8AC3E}">
        <p14:creationId xmlns:p14="http://schemas.microsoft.com/office/powerpoint/2010/main" val="7834749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065B12-5FB6-4D5D-86AD-7033ECAE4E64}" type="slidenum">
              <a:rPr lang="zh-CN" altLang="en-US" smtClean="0"/>
              <a:t>11</a:t>
            </a:fld>
            <a:endParaRPr lang="zh-CN" altLang="en-US"/>
          </a:p>
        </p:txBody>
      </p:sp>
    </p:spTree>
    <p:extLst>
      <p:ext uri="{BB962C8B-B14F-4D97-AF65-F5344CB8AC3E}">
        <p14:creationId xmlns:p14="http://schemas.microsoft.com/office/powerpoint/2010/main" val="1897893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简单来说，就是解决学历数据如何存证，鉴证和分享的</a:t>
            </a:r>
            <a:endParaRPr lang="zh-CN" altLang="en-US" dirty="0"/>
          </a:p>
        </p:txBody>
      </p:sp>
      <p:sp>
        <p:nvSpPr>
          <p:cNvPr id="4" name="灯片编号占位符 3"/>
          <p:cNvSpPr>
            <a:spLocks noGrp="1"/>
          </p:cNvSpPr>
          <p:nvPr>
            <p:ph type="sldNum" sz="quarter" idx="10"/>
          </p:nvPr>
        </p:nvSpPr>
        <p:spPr/>
        <p:txBody>
          <a:bodyPr/>
          <a:lstStyle/>
          <a:p>
            <a:fld id="{04065B12-5FB6-4D5D-86AD-7033ECAE4E64}"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smtClean="0"/>
              <a:t>以保障源头数据的真实性和可靠性。</a:t>
            </a:r>
            <a:endParaRPr lang="zh-CN" altLang="en-US" dirty="0"/>
          </a:p>
        </p:txBody>
      </p:sp>
      <p:sp>
        <p:nvSpPr>
          <p:cNvPr id="4" name="灯片编号占位符 3"/>
          <p:cNvSpPr>
            <a:spLocks noGrp="1"/>
          </p:cNvSpPr>
          <p:nvPr>
            <p:ph type="sldNum" sz="quarter" idx="10"/>
          </p:nvPr>
        </p:nvSpPr>
        <p:spPr/>
        <p:txBody>
          <a:bodyPr/>
          <a:lstStyle/>
          <a:p>
            <a:fld id="{04065B12-5FB6-4D5D-86AD-7033ECAE4E64}" type="slidenum">
              <a:rPr lang="zh-CN" altLang="en-US" smtClean="0"/>
              <a:t>13</a:t>
            </a:fld>
            <a:endParaRPr lang="zh-CN" altLang="en-US"/>
          </a:p>
        </p:txBody>
      </p:sp>
    </p:spTree>
    <p:extLst>
      <p:ext uri="{BB962C8B-B14F-4D97-AF65-F5344CB8AC3E}">
        <p14:creationId xmlns:p14="http://schemas.microsoft.com/office/powerpoint/2010/main" val="518517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065B12-5FB6-4D5D-86AD-7033ECAE4E64}" type="slidenum">
              <a:rPr lang="zh-CN" altLang="en-US" smtClean="0"/>
              <a:t>14</a:t>
            </a:fld>
            <a:endParaRPr lang="zh-CN" altLang="en-US"/>
          </a:p>
        </p:txBody>
      </p:sp>
    </p:spTree>
    <p:extLst>
      <p:ext uri="{BB962C8B-B14F-4D97-AF65-F5344CB8AC3E}">
        <p14:creationId xmlns:p14="http://schemas.microsoft.com/office/powerpoint/2010/main" val="1382329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065B12-5FB6-4D5D-86AD-7033ECAE4E64}" type="slidenum">
              <a:rPr lang="zh-CN" altLang="en-US" smtClean="0"/>
              <a:t>15</a:t>
            </a:fld>
            <a:endParaRPr lang="zh-CN" altLang="en-US"/>
          </a:p>
        </p:txBody>
      </p:sp>
    </p:spTree>
    <p:extLst>
      <p:ext uri="{BB962C8B-B14F-4D97-AF65-F5344CB8AC3E}">
        <p14:creationId xmlns:p14="http://schemas.microsoft.com/office/powerpoint/2010/main" val="8244165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065B12-5FB6-4D5D-86AD-7033ECAE4E64}"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左边这张图是存证链的系统架构图</a:t>
            </a:r>
            <a:r>
              <a:rPr lang="zh-CN" altLang="en-US" dirty="0" smtClean="0"/>
              <a:t>，底层区块链层由</a:t>
            </a:r>
            <a:r>
              <a:rPr lang="en-US" altLang="zh-CN" dirty="0" smtClean="0"/>
              <a:t>fabric</a:t>
            </a:r>
            <a:r>
              <a:rPr lang="zh-CN" altLang="en-US" dirty="0" smtClean="0"/>
              <a:t>和以太坊组成，上面应用层基于区块链网络，</a:t>
            </a:r>
            <a:r>
              <a:rPr lang="zh-CN" altLang="en-US" dirty="0" smtClean="0"/>
              <a:t>实现各种功能，还有一个学生客户端，用于学生下载个人数据，分享数据。另外三个角色有对应的网站登录界面</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，右边部分时我们需要搭建的</a:t>
            </a:r>
            <a:r>
              <a:rPr lang="en-US" altLang="zh-CN" dirty="0" smtClean="0"/>
              <a:t>fabric</a:t>
            </a:r>
            <a:r>
              <a:rPr lang="zh-CN" altLang="en-US" dirty="0" smtClean="0"/>
              <a:t>网络架构，有一个基于</a:t>
            </a:r>
            <a:r>
              <a:rPr lang="en-US" altLang="zh-CN" dirty="0" err="1" smtClean="0"/>
              <a:t>kafka</a:t>
            </a:r>
            <a:r>
              <a:rPr lang="zh-CN" altLang="en-US" dirty="0" smtClean="0"/>
              <a:t>的排序服务，然后一个机构代表一个学校，他们都加入同一个通道中</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04065B12-5FB6-4D5D-86AD-7033ECAE4E64}" type="slidenum">
              <a:rPr lang="zh-CN" altLang="en-US" smtClean="0"/>
              <a:t>17</a:t>
            </a:fld>
            <a:endParaRPr lang="zh-CN" altLang="en-US"/>
          </a:p>
        </p:txBody>
      </p:sp>
    </p:spTree>
    <p:extLst>
      <p:ext uri="{BB962C8B-B14F-4D97-AF65-F5344CB8AC3E}">
        <p14:creationId xmlns:p14="http://schemas.microsoft.com/office/powerpoint/2010/main" val="299934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学历数据主要分为五个类别，基本属性，学习表现等，分别为这五个类别设计表达规范。</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学校的管理员分列别导入经过学校签名的学历数据，系统检查数据格式，然后确定数据粒度层次，进行统一标注，使用</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SM3</a:t>
            </a:r>
            <a:r>
              <a:rPr lang="zh-CN" altLang="en-US" dirty="0" smtClean="0"/>
              <a:t>和</a:t>
            </a:r>
            <a:r>
              <a:rPr lang="en-US" altLang="zh-CN" dirty="0" smtClean="0"/>
              <a:t>SM4</a:t>
            </a:r>
            <a:r>
              <a:rPr lang="zh-CN" altLang="en-US" dirty="0" smtClean="0"/>
              <a:t>算法进行哈希运行和数据加密，然后提交数据和必要属性，系统根据优先级对这些数据进行上链。完成上链过程</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dirty="0" smtClean="0"/>
              <a:t>学生</a:t>
            </a:r>
            <a:r>
              <a:rPr lang="zh-CN" altLang="zh-CN" dirty="0" smtClean="0"/>
              <a:t>基本属性（学号，性别，年龄，身份证号，籍贯，教育程度等），学习表现（选课情况，考试成绩，课堂表现，出勤率），奖状和证书（获奖证书，毕业和学位证书，技能证书），课外活动（担任班委、学生会、校园社团、</a:t>
            </a:r>
            <a:r>
              <a:rPr lang="en-US" altLang="zh-CN" dirty="0" err="1" smtClean="0"/>
              <a:t>srtp</a:t>
            </a:r>
            <a:r>
              <a:rPr lang="zh-CN" altLang="zh-CN" dirty="0" smtClean="0"/>
              <a:t>研学、社会实践、校园创业等）、校园卡记录（消费信息、出入场馆、上网日志、跑操次数等）</a:t>
            </a:r>
            <a:endParaRPr lang="en-US" altLang="zh-CN" kern="100" dirty="0" smtClean="0">
              <a:solidFill>
                <a:srgbClr val="000000"/>
              </a:solidFill>
              <a:latin typeface="Times New Roman" charset="0"/>
              <a:ea typeface="+mn-ea"/>
              <a:cs typeface="Times New Roman" charset="0"/>
            </a:endParaRPr>
          </a:p>
          <a:p>
            <a:endParaRPr lang="zh-CN" altLang="en-US" dirty="0"/>
          </a:p>
        </p:txBody>
      </p:sp>
      <p:sp>
        <p:nvSpPr>
          <p:cNvPr id="4" name="灯片编号占位符 3"/>
          <p:cNvSpPr>
            <a:spLocks noGrp="1"/>
          </p:cNvSpPr>
          <p:nvPr>
            <p:ph type="sldNum" sz="quarter" idx="10"/>
          </p:nvPr>
        </p:nvSpPr>
        <p:spPr/>
        <p:txBody>
          <a:bodyPr/>
          <a:lstStyle/>
          <a:p>
            <a:fld id="{04065B12-5FB6-4D5D-86AD-7033ECAE4E64}" type="slidenum">
              <a:rPr lang="zh-CN" altLang="en-US" smtClean="0"/>
              <a:t>18</a:t>
            </a:fld>
            <a:endParaRPr lang="zh-CN" altLang="en-US"/>
          </a:p>
        </p:txBody>
      </p:sp>
    </p:spTree>
    <p:extLst>
      <p:ext uri="{BB962C8B-B14F-4D97-AF65-F5344CB8AC3E}">
        <p14:creationId xmlns:p14="http://schemas.microsoft.com/office/powerpoint/2010/main" val="433467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然后是学历鉴证，</a:t>
            </a:r>
            <a:endParaRPr lang="en-US" altLang="zh-CN" dirty="0" smtClean="0"/>
          </a:p>
          <a:p>
            <a:r>
              <a:rPr lang="zh-CN" altLang="en-US" dirty="0" smtClean="0"/>
              <a:t>用人单位使用系统对学生分享的学历数据进行鉴证时，系统会检查以下七个方面来鉴证其真实性，首先是数据格式检查，然后验证学生和学校的签名，保证数据版发者和接受者的身份，再检查“人，事，物，地，时”这些标注要素，保证数据源地可靠性。验证哈希看学历数据是否被篡改，检查有效性确定该学历是否被撤销和过期，</a:t>
            </a:r>
            <a:r>
              <a:rPr lang="zh-CN" altLang="zh-CN" sz="1200" dirty="0" smtClean="0"/>
              <a:t>用联盟链的区块哈希之后与以太坊链上存储的</a:t>
            </a:r>
            <a:r>
              <a:rPr lang="zh-CN" altLang="en-US" sz="1200" dirty="0" smtClean="0"/>
              <a:t>联盟链</a:t>
            </a:r>
            <a:r>
              <a:rPr lang="zh-CN" altLang="zh-CN" sz="1200" dirty="0" smtClean="0"/>
              <a:t>区块哈希进行对比</a:t>
            </a:r>
            <a:r>
              <a:rPr lang="zh-CN" altLang="en-US" sz="1200" dirty="0" smtClean="0"/>
              <a:t>，确保联盟链是可靠的。</a:t>
            </a:r>
            <a:endParaRPr lang="zh-CN" altLang="en-US" dirty="0"/>
          </a:p>
        </p:txBody>
      </p:sp>
      <p:sp>
        <p:nvSpPr>
          <p:cNvPr id="4" name="灯片编号占位符 3"/>
          <p:cNvSpPr>
            <a:spLocks noGrp="1"/>
          </p:cNvSpPr>
          <p:nvPr>
            <p:ph type="sldNum" sz="quarter" idx="10"/>
          </p:nvPr>
        </p:nvSpPr>
        <p:spPr/>
        <p:txBody>
          <a:bodyPr/>
          <a:lstStyle/>
          <a:p>
            <a:fld id="{04065B12-5FB6-4D5D-86AD-7033ECAE4E64}" type="slidenum">
              <a:rPr lang="zh-CN" altLang="en-US" smtClean="0"/>
              <a:t>19</a:t>
            </a:fld>
            <a:endParaRPr lang="zh-CN" altLang="en-US"/>
          </a:p>
        </p:txBody>
      </p:sp>
    </p:spTree>
    <p:extLst>
      <p:ext uri="{BB962C8B-B14F-4D97-AF65-F5344CB8AC3E}">
        <p14:creationId xmlns:p14="http://schemas.microsoft.com/office/powerpoint/2010/main" val="10093856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我的</a:t>
            </a:r>
            <a:r>
              <a:rPr lang="en-US" altLang="zh-CN" dirty="0" err="1" smtClean="0"/>
              <a:t>ppt</a:t>
            </a:r>
            <a:r>
              <a:rPr lang="zh-CN" altLang="en-US" dirty="0" smtClean="0"/>
              <a:t>分为四个部分</a:t>
            </a:r>
            <a:endParaRPr lang="zh-CN" altLang="en-US" dirty="0"/>
          </a:p>
        </p:txBody>
      </p:sp>
      <p:sp>
        <p:nvSpPr>
          <p:cNvPr id="4" name="灯片编号占位符 3"/>
          <p:cNvSpPr>
            <a:spLocks noGrp="1"/>
          </p:cNvSpPr>
          <p:nvPr>
            <p:ph type="sldNum" sz="quarter" idx="10"/>
          </p:nvPr>
        </p:nvSpPr>
        <p:spPr/>
        <p:txBody>
          <a:bodyPr/>
          <a:lstStyle/>
          <a:p>
            <a:fld id="{04065B12-5FB6-4D5D-86AD-7033ECAE4E64}"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学生在客户端进行学历数据的分享，首先选择要分享的本地数据以及数据的粒度层次，然后分享前会与链上数据进行哈希对比，保证本地数据未被篡改过，在用客户端的学生私钥对学历数据进行数字签名。最后选择分享方式，完成分享过程。若是他人申请数据，客户端授权分享后，数据分析机构可以在网站上得到学历数据的下载权。</a:t>
            </a:r>
            <a:endParaRPr lang="en-US" altLang="zh-CN" dirty="0" smtClean="0"/>
          </a:p>
          <a:p>
            <a:r>
              <a:rPr lang="zh-CN" altLang="en-US" dirty="0" smtClean="0"/>
              <a:t>授权部分属于另外一部分，会由下一个同学为大家介绍</a:t>
            </a:r>
            <a:endParaRPr lang="zh-CN" altLang="en-US" dirty="0"/>
          </a:p>
        </p:txBody>
      </p:sp>
      <p:sp>
        <p:nvSpPr>
          <p:cNvPr id="4" name="灯片编号占位符 3"/>
          <p:cNvSpPr>
            <a:spLocks noGrp="1"/>
          </p:cNvSpPr>
          <p:nvPr>
            <p:ph type="sldNum" sz="quarter" idx="10"/>
          </p:nvPr>
        </p:nvSpPr>
        <p:spPr/>
        <p:txBody>
          <a:bodyPr/>
          <a:lstStyle/>
          <a:p>
            <a:fld id="{04065B12-5FB6-4D5D-86AD-7033ECAE4E64}" type="slidenum">
              <a:rPr lang="zh-CN" altLang="en-US" smtClean="0"/>
              <a:t>20</a:t>
            </a:fld>
            <a:endParaRPr lang="zh-CN" altLang="en-US"/>
          </a:p>
        </p:txBody>
      </p:sp>
    </p:spTree>
    <p:extLst>
      <p:ext uri="{BB962C8B-B14F-4D97-AF65-F5344CB8AC3E}">
        <p14:creationId xmlns:p14="http://schemas.microsoft.com/office/powerpoint/2010/main" val="4967376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065B12-5FB6-4D5D-86AD-7033ECAE4E64}" type="slidenum">
              <a:rPr lang="zh-CN" altLang="en-US" smtClean="0"/>
              <a:t>21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首先我们将介绍选题依据和应用价值</a:t>
            </a:r>
            <a:endParaRPr lang="zh-CN" altLang="en-US" dirty="0"/>
          </a:p>
        </p:txBody>
      </p:sp>
      <p:sp>
        <p:nvSpPr>
          <p:cNvPr id="4" name="灯片编号占位符 3"/>
          <p:cNvSpPr>
            <a:spLocks noGrp="1"/>
          </p:cNvSpPr>
          <p:nvPr>
            <p:ph type="sldNum" sz="quarter" idx="10"/>
          </p:nvPr>
        </p:nvSpPr>
        <p:spPr/>
        <p:txBody>
          <a:bodyPr/>
          <a:lstStyle/>
          <a:p>
            <a:fld id="{04065B12-5FB6-4D5D-86AD-7033ECAE4E64}"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层出不穷的</a:t>
            </a:r>
            <a:r>
              <a:rPr lang="zh-CN" altLang="zh-CN" kern="100" dirty="0" smtClean="0">
                <a:solidFill>
                  <a:srgbClr val="000000"/>
                </a:solidFill>
                <a:latin typeface="Times New Roman" charset="0"/>
                <a:ea typeface="+mn-ea"/>
              </a:rPr>
              <a:t>学历</a:t>
            </a:r>
            <a:r>
              <a:rPr lang="zh-CN" altLang="zh-CN" kern="100" dirty="0" smtClean="0">
                <a:solidFill>
                  <a:srgbClr val="000000"/>
                </a:solidFill>
                <a:latin typeface="Times New Roman" charset="0"/>
                <a:ea typeface="+mn-ea"/>
              </a:rPr>
              <a:t>造假事件严重破坏了人才市场的</a:t>
            </a:r>
            <a:r>
              <a:rPr lang="zh-CN" altLang="zh-CN" kern="100" dirty="0" smtClean="0">
                <a:solidFill>
                  <a:srgbClr val="000000"/>
                </a:solidFill>
                <a:latin typeface="Times New Roman" charset="0"/>
                <a:ea typeface="+mn-ea"/>
              </a:rPr>
              <a:t>平衡，</a:t>
            </a:r>
            <a:r>
              <a:rPr lang="zh-CN" altLang="zh-CN" kern="100" dirty="0" smtClean="0">
                <a:solidFill>
                  <a:srgbClr val="000000"/>
                </a:solidFill>
                <a:latin typeface="Times New Roman" charset="0"/>
                <a:ea typeface="+mn-ea"/>
              </a:rPr>
              <a:t>也为用人单位招揽</a:t>
            </a:r>
            <a:r>
              <a:rPr lang="zh-CN" altLang="zh-CN" kern="100" dirty="0" smtClean="0">
                <a:solidFill>
                  <a:srgbClr val="000000"/>
                </a:solidFill>
                <a:latin typeface="Times New Roman" charset="0"/>
                <a:ea typeface="+mn-ea"/>
              </a:rPr>
              <a:t>人才</a:t>
            </a:r>
            <a:r>
              <a:rPr lang="zh-CN" altLang="en-US" kern="100" dirty="0" smtClean="0">
                <a:solidFill>
                  <a:srgbClr val="000000"/>
                </a:solidFill>
                <a:latin typeface="Times New Roman" charset="0"/>
                <a:ea typeface="+mn-ea"/>
              </a:rPr>
              <a:t>带来很多困难</a:t>
            </a:r>
            <a:endParaRPr lang="en-US" altLang="zh-CN" kern="100" dirty="0" smtClean="0">
              <a:solidFill>
                <a:srgbClr val="000000"/>
              </a:solidFill>
              <a:latin typeface="Times New Roman" charset="0"/>
              <a:ea typeface="+mn-ea"/>
            </a:endParaRPr>
          </a:p>
          <a:p>
            <a:endParaRPr lang="en-US" altLang="zh-CN" dirty="0" smtClean="0">
              <a:effectLst/>
            </a:endParaRPr>
          </a:p>
          <a:p>
            <a:r>
              <a:rPr lang="zh-CN" altLang="en-US" dirty="0" smtClean="0">
                <a:effectLst/>
              </a:rPr>
              <a:t>而现有的学历数据的存证与鉴证系统如：学信</a:t>
            </a:r>
            <a:r>
              <a:rPr lang="zh-CN" altLang="en-US" dirty="0" smtClean="0">
                <a:effectLst/>
              </a:rPr>
              <a:t>网和高校的档案</a:t>
            </a:r>
            <a:r>
              <a:rPr lang="zh-CN" altLang="en-US" dirty="0" smtClean="0">
                <a:effectLst/>
              </a:rPr>
              <a:t>管是由自己背书，不</a:t>
            </a:r>
            <a:r>
              <a:rPr lang="zh-CN" altLang="en-US" dirty="0" smtClean="0">
                <a:effectLst/>
              </a:rPr>
              <a:t>能完全的解决学历数据的信任</a:t>
            </a:r>
            <a:r>
              <a:rPr lang="zh-CN" altLang="en-US" dirty="0" smtClean="0">
                <a:effectLst/>
              </a:rPr>
              <a:t>问题</a:t>
            </a:r>
            <a:endParaRPr lang="en-US" altLang="zh-CN" dirty="0" smtClean="0">
              <a:effectLst/>
            </a:endParaRPr>
          </a:p>
          <a:p>
            <a:endParaRPr lang="en-US" altLang="zh-CN" dirty="0" smtClean="0">
              <a:effectLst/>
            </a:endParaRPr>
          </a:p>
          <a:p>
            <a:endParaRPr lang="zh-CN" altLang="en-US" dirty="0"/>
          </a:p>
        </p:txBody>
      </p:sp>
      <p:sp>
        <p:nvSpPr>
          <p:cNvPr id="4" name="灯片编号占位符 3"/>
          <p:cNvSpPr>
            <a:spLocks noGrp="1"/>
          </p:cNvSpPr>
          <p:nvPr>
            <p:ph type="sldNum" sz="quarter" idx="10"/>
          </p:nvPr>
        </p:nvSpPr>
        <p:spPr/>
        <p:txBody>
          <a:bodyPr/>
          <a:lstStyle/>
          <a:p>
            <a:fld id="{04065B12-5FB6-4D5D-86AD-7033ECAE4E64}" type="slidenum">
              <a:rPr lang="zh-CN" altLang="en-US" smtClean="0"/>
              <a:t>4</a:t>
            </a:fld>
            <a:endParaRPr lang="zh-CN" altLang="en-US"/>
          </a:p>
        </p:txBody>
      </p:sp>
    </p:spTree>
    <p:extLst>
      <p:ext uri="{BB962C8B-B14F-4D97-AF65-F5344CB8AC3E}">
        <p14:creationId xmlns:p14="http://schemas.microsoft.com/office/powerpoint/2010/main" val="1634738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近年来，区块链技术受到业界和政府的高度重视。</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区块链的出现为学历数据存证与鉴证系统提供了一种新的设计思路，区块链的以下三个特性能够很好的解决学历数据的信任问题</a:t>
            </a:r>
            <a:r>
              <a:rPr lang="en-US" altLang="zh-CN" sz="1200" kern="1200" baseline="30000" dirty="0" smtClean="0">
                <a:solidFill>
                  <a:schemeClr val="tx1"/>
                </a:solidFill>
                <a:effectLst/>
                <a:latin typeface="+mn-lt"/>
                <a:ea typeface="+mn-ea"/>
                <a:cs typeface="+mn-cs"/>
              </a:rPr>
              <a:t>[13]</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1</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区块链全网</a:t>
            </a:r>
            <a:r>
              <a:rPr lang="zh-CN" altLang="en-US" sz="1200" kern="1200" dirty="0" smtClean="0">
                <a:solidFill>
                  <a:schemeClr val="tx1"/>
                </a:solidFill>
                <a:effectLst/>
                <a:latin typeface="+mn-lt"/>
                <a:ea typeface="+mn-ea"/>
                <a:cs typeface="+mn-cs"/>
              </a:rPr>
              <a:t>共识</a:t>
            </a:r>
            <a:r>
              <a:rPr lang="zh-CN" altLang="zh-CN" sz="1200" kern="1200" dirty="0" smtClean="0">
                <a:solidFill>
                  <a:schemeClr val="tx1"/>
                </a:solidFill>
                <a:effectLst/>
                <a:latin typeface="+mn-lt"/>
                <a:ea typeface="+mn-ea"/>
                <a:cs typeface="+mn-cs"/>
              </a:rPr>
              <a:t>的证据效力远大于第三方机构的证明效力</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参与了组成区块链网络的机构也都会存储其他机构的数据备份，且有一定的机制保证数据一致性</a:t>
            </a:r>
            <a:r>
              <a:rPr lang="zh-CN" altLang="zh-CN" sz="1200" kern="1200" baseline="30000" dirty="0" smtClean="0">
                <a:solidFill>
                  <a:schemeClr val="tx1"/>
                </a:solidFill>
                <a:effectLst/>
                <a:latin typeface="+mn-lt"/>
                <a:ea typeface="+mn-ea"/>
                <a:cs typeface="+mn-cs"/>
              </a:rPr>
              <a:t> </a:t>
            </a:r>
            <a:r>
              <a:rPr lang="en-US" altLang="zh-CN" sz="1200" kern="1200" baseline="30000" dirty="0" smtClean="0">
                <a:solidFill>
                  <a:schemeClr val="tx1"/>
                </a:solidFill>
                <a:effectLst/>
                <a:latin typeface="+mn-lt"/>
                <a:ea typeface="+mn-ea"/>
                <a:cs typeface="+mn-cs"/>
              </a:rPr>
              <a:t>[14]</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区块链中后面生成的区块总会包含前面区块的哈希值</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这种巧妙的设计方式保证了账本的不可篡改性</a:t>
            </a:r>
            <a:r>
              <a:rPr lang="en-US" altLang="zh-CN" sz="1200" kern="1200" baseline="30000" dirty="0" smtClean="0">
                <a:solidFill>
                  <a:schemeClr val="tx1"/>
                </a:solidFill>
                <a:effectLst/>
                <a:latin typeface="+mn-lt"/>
                <a:ea typeface="+mn-ea"/>
                <a:cs typeface="+mn-cs"/>
              </a:rPr>
              <a:t>[15</a:t>
            </a:r>
            <a:r>
              <a:rPr lang="en-US" altLang="zh-CN" sz="1200" kern="1200" baseline="300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smtClean="0">
                <a:solidFill>
                  <a:schemeClr val="tx1"/>
                </a:solidFill>
                <a:effectLst/>
                <a:latin typeface="+mn-lt"/>
                <a:ea typeface="+mn-ea"/>
                <a:cs typeface="+mn-cs"/>
              </a:rPr>
              <a:t>6</a:t>
            </a:r>
            <a:r>
              <a:rPr lang="zh-CN" altLang="en-US" sz="1200" b="0" i="0" u="none" strike="noStrike" kern="1200" dirty="0" smtClean="0">
                <a:solidFill>
                  <a:schemeClr val="tx1"/>
                </a:solidFill>
                <a:effectLst/>
                <a:latin typeface="+mn-lt"/>
                <a:ea typeface="+mn-ea"/>
                <a:cs typeface="+mn-cs"/>
              </a:rPr>
              <a:t>月全国首例“区块链存证案”在杭州互联网法院一审宣判</a:t>
            </a:r>
            <a:endParaRPr lang="en-US" altLang="zh-CN" sz="1200" b="0" i="0" u="none" strike="noStrike"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中本聪提出的比特币在诞生不到十年的时间里，就在世界各地迅猛发展，</a:t>
            </a:r>
            <a:r>
              <a:rPr lang="en-US" altLang="zh-CN" sz="1200" kern="1200" dirty="0" smtClean="0">
                <a:solidFill>
                  <a:schemeClr val="tx1"/>
                </a:solidFill>
                <a:effectLst/>
                <a:latin typeface="+mn-lt"/>
                <a:ea typeface="+mn-ea"/>
                <a:cs typeface="+mn-cs"/>
              </a:rPr>
              <a:t>2014</a:t>
            </a:r>
            <a:r>
              <a:rPr lang="zh-CN" altLang="en-US" sz="1200" kern="1200" dirty="0" smtClean="0">
                <a:solidFill>
                  <a:schemeClr val="tx1"/>
                </a:solidFill>
                <a:effectLst/>
                <a:latin typeface="+mn-lt"/>
                <a:ea typeface="+mn-ea"/>
                <a:cs typeface="+mn-cs"/>
              </a:rPr>
              <a:t>年前后人们逐渐意识到比特币网络的底层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区块链技术在金融等领域的应用前景，而</a:t>
            </a:r>
            <a:r>
              <a:rPr lang="en-US" altLang="zh-CN" sz="1200" kern="1200" dirty="0" smtClean="0">
                <a:solidFill>
                  <a:schemeClr val="tx1"/>
                </a:solidFill>
                <a:effectLst/>
                <a:latin typeface="+mn-lt"/>
                <a:ea typeface="+mn-ea"/>
                <a:cs typeface="+mn-cs"/>
              </a:rPr>
              <a:t>2015</a:t>
            </a:r>
            <a:r>
              <a:rPr lang="zh-CN" altLang="en-US" sz="1200" kern="1200" dirty="0" smtClean="0">
                <a:solidFill>
                  <a:schemeClr val="tx1"/>
                </a:solidFill>
                <a:effectLst/>
                <a:latin typeface="+mn-lt"/>
                <a:ea typeface="+mn-ea"/>
                <a:cs typeface="+mn-cs"/>
              </a:rPr>
              <a:t>年是区块链元年，</a:t>
            </a:r>
            <a:r>
              <a:rPr lang="zh-CN" altLang="zh-CN" sz="1200" kern="1200" dirty="0" smtClean="0">
                <a:solidFill>
                  <a:schemeClr val="tx1"/>
                </a:solidFill>
                <a:effectLst/>
                <a:latin typeface="+mn-lt"/>
                <a:ea typeface="+mn-ea"/>
                <a:cs typeface="+mn-cs"/>
              </a:rPr>
              <a:t>国际权威杂志</a:t>
            </a:r>
            <a:r>
              <a:rPr lang="zh-CN" altLang="en-US" sz="1200" kern="1200" dirty="0" smtClean="0">
                <a:solidFill>
                  <a:schemeClr val="tx1"/>
                </a:solidFill>
                <a:effectLst/>
                <a:latin typeface="+mn-lt"/>
                <a:ea typeface="+mn-ea"/>
                <a:cs typeface="+mn-cs"/>
              </a:rPr>
              <a:t>和刊文如</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华尔街日报</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经济学人</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等相继报道区块链技术将影响和改变世界</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2016</a:t>
            </a:r>
            <a:r>
              <a:rPr lang="zh-CN" altLang="en-US" sz="1200" kern="1200" dirty="0" smtClean="0">
                <a:solidFill>
                  <a:schemeClr val="tx1"/>
                </a:solidFill>
                <a:effectLst/>
                <a:latin typeface="+mn-lt"/>
                <a:ea typeface="+mn-ea"/>
                <a:cs typeface="+mn-cs"/>
              </a:rPr>
              <a:t>年，业界大规模认识到区块链技术的重要价值，同时政府部门也开始行动起来关注区块链</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04065B12-5FB6-4D5D-86AD-7033ECAE4E64}"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本人所在公司</a:t>
            </a:r>
            <a:r>
              <a:rPr lang="zh-CN" altLang="zh-CN" sz="1200" kern="1200" dirty="0" smtClean="0">
                <a:solidFill>
                  <a:schemeClr val="tx1"/>
                </a:solidFill>
                <a:effectLst/>
                <a:latin typeface="+mn-lt"/>
                <a:ea typeface="+mn-ea"/>
                <a:cs typeface="+mn-cs"/>
              </a:rPr>
              <a:t>江苏金智教育信息股份</a:t>
            </a:r>
            <a:r>
              <a:rPr lang="zh-CN" altLang="zh-CN" sz="1200" kern="1200" dirty="0" smtClean="0">
                <a:solidFill>
                  <a:schemeClr val="tx1"/>
                </a:solidFill>
                <a:effectLst/>
                <a:latin typeface="+mn-lt"/>
                <a:ea typeface="+mn-ea"/>
                <a:cs typeface="+mn-cs"/>
              </a:rPr>
              <a:t>有限公司，</a:t>
            </a:r>
            <a:r>
              <a:rPr lang="zh-CN" altLang="en-US" sz="1200" kern="1200" dirty="0" smtClean="0">
                <a:solidFill>
                  <a:schemeClr val="tx1"/>
                </a:solidFill>
                <a:effectLst/>
                <a:latin typeface="+mn-lt"/>
                <a:ea typeface="+mn-ea"/>
                <a:cs typeface="+mn-cs"/>
              </a:rPr>
              <a:t>为了解决</a:t>
            </a:r>
            <a:r>
              <a:rPr lang="zh-CN" altLang="en-US" sz="1200" kern="1200" dirty="0" smtClean="0">
                <a:solidFill>
                  <a:schemeClr val="tx1"/>
                </a:solidFill>
                <a:effectLst/>
                <a:latin typeface="+mn-lt"/>
                <a:ea typeface="+mn-ea"/>
                <a:cs typeface="+mn-cs"/>
              </a:rPr>
              <a:t>人才招聘中学历数据的存证和鉴证问题，和个人</a:t>
            </a:r>
            <a:r>
              <a:rPr lang="zh-CN" altLang="en-US" sz="1200" kern="1200" dirty="0" smtClean="0">
                <a:solidFill>
                  <a:schemeClr val="tx1"/>
                </a:solidFill>
                <a:effectLst/>
                <a:latin typeface="+mn-lt"/>
                <a:ea typeface="+mn-ea"/>
                <a:cs typeface="+mn-cs"/>
              </a:rPr>
              <a:t>数字隐私权限保障问题</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将</a:t>
            </a:r>
            <a:r>
              <a:rPr lang="zh-CN" altLang="zh-CN" sz="1200" kern="1200" dirty="0" smtClean="0">
                <a:solidFill>
                  <a:schemeClr val="tx1"/>
                </a:solidFill>
                <a:effectLst/>
                <a:latin typeface="+mn-lt"/>
                <a:ea typeface="+mn-ea"/>
                <a:cs typeface="+mn-cs"/>
              </a:rPr>
              <a:t>基于区块链技术为高校</a:t>
            </a:r>
            <a:r>
              <a:rPr lang="zh-CN" altLang="en-US" sz="1200" kern="1200" dirty="0" smtClean="0">
                <a:solidFill>
                  <a:schemeClr val="tx1"/>
                </a:solidFill>
                <a:effectLst/>
                <a:latin typeface="+mn-lt"/>
                <a:ea typeface="+mn-ea"/>
                <a:cs typeface="+mn-cs"/>
              </a:rPr>
              <a:t>建立</a:t>
            </a:r>
            <a:r>
              <a:rPr lang="zh-CN" altLang="zh-CN" sz="1200" kern="1200" dirty="0" smtClean="0">
                <a:solidFill>
                  <a:schemeClr val="tx1"/>
                </a:solidFill>
                <a:effectLst/>
                <a:latin typeface="+mn-lt"/>
                <a:ea typeface="+mn-ea"/>
                <a:cs typeface="+mn-cs"/>
              </a:rPr>
              <a:t>学程链</a:t>
            </a:r>
            <a:r>
              <a:rPr lang="zh-CN" altLang="en-US" sz="1200" kern="1200" dirty="0" smtClean="0">
                <a:solidFill>
                  <a:schemeClr val="tx1"/>
                </a:solidFill>
                <a:effectLst/>
                <a:latin typeface="+mn-lt"/>
                <a:ea typeface="+mn-ea"/>
                <a:cs typeface="+mn-cs"/>
              </a:rPr>
              <a:t>系统。</a:t>
            </a:r>
            <a:endParaRPr lang="en-US" altLang="zh-CN" sz="1200" kern="1200" dirty="0" smtClean="0">
              <a:solidFill>
                <a:schemeClr val="tx1"/>
              </a:solidFill>
              <a:effectLst/>
              <a:latin typeface="+mn-lt"/>
              <a:ea typeface="+mn-ea"/>
              <a:cs typeface="+mn-cs"/>
            </a:endParaRPr>
          </a:p>
          <a:p>
            <a:endParaRPr lang="en-US" altLang="zh-CN" dirty="0" smtClean="0">
              <a:effectLst/>
            </a:endParaRPr>
          </a:p>
          <a:p>
            <a:r>
              <a:rPr lang="zh-CN" altLang="zh-CN" sz="1200" kern="1200" dirty="0" smtClean="0">
                <a:solidFill>
                  <a:schemeClr val="tx1"/>
                </a:solidFill>
                <a:effectLst/>
                <a:latin typeface="+mn-lt"/>
                <a:ea typeface="+mn-ea"/>
                <a:cs typeface="+mn-cs"/>
              </a:rPr>
              <a:t>本</a:t>
            </a:r>
            <a:r>
              <a:rPr lang="zh-CN" altLang="en-US" sz="1200" kern="1200" dirty="0" smtClean="0">
                <a:solidFill>
                  <a:schemeClr val="tx1"/>
                </a:solidFill>
                <a:effectLst/>
                <a:latin typeface="+mn-lt"/>
                <a:ea typeface="+mn-ea"/>
                <a:cs typeface="+mn-cs"/>
              </a:rPr>
              <a:t>课题</a:t>
            </a:r>
            <a:r>
              <a:rPr lang="zh-CN" altLang="zh-CN" sz="1200" kern="1200" dirty="0" smtClean="0">
                <a:solidFill>
                  <a:schemeClr val="tx1"/>
                </a:solidFill>
                <a:effectLst/>
                <a:latin typeface="+mn-lt"/>
                <a:ea typeface="+mn-ea"/>
                <a:cs typeface="+mn-cs"/>
              </a:rPr>
              <a:t>主要研究并设计实现学程链中关于学生学历数据的存证与鉴证系统</a:t>
            </a:r>
            <a:r>
              <a:rPr lang="zh-CN" altLang="zh-CN" dirty="0" smtClean="0">
                <a:effectLst/>
              </a:rPr>
              <a:t> </a:t>
            </a:r>
            <a:r>
              <a:rPr lang="zh-CN" altLang="en-US" dirty="0" smtClean="0">
                <a:effectLst/>
              </a:rPr>
              <a:t>，又称为存证链</a:t>
            </a:r>
            <a:endParaRPr lang="zh-CN" altLang="en-US" dirty="0"/>
          </a:p>
        </p:txBody>
      </p:sp>
      <p:sp>
        <p:nvSpPr>
          <p:cNvPr id="4" name="灯片编号占位符 3"/>
          <p:cNvSpPr>
            <a:spLocks noGrp="1"/>
          </p:cNvSpPr>
          <p:nvPr>
            <p:ph type="sldNum" sz="quarter" idx="10"/>
          </p:nvPr>
        </p:nvSpPr>
        <p:spPr/>
        <p:txBody>
          <a:bodyPr/>
          <a:lstStyle/>
          <a:p>
            <a:fld id="{04065B12-5FB6-4D5D-86AD-7033ECAE4E64}" type="slidenum">
              <a:rPr lang="zh-CN" altLang="en-US" smtClean="0"/>
              <a:t>6</a:t>
            </a:fld>
            <a:endParaRPr lang="zh-CN" altLang="en-US"/>
          </a:p>
        </p:txBody>
      </p:sp>
    </p:spTree>
    <p:extLst>
      <p:ext uri="{BB962C8B-B14F-4D97-AF65-F5344CB8AC3E}">
        <p14:creationId xmlns:p14="http://schemas.microsoft.com/office/powerpoint/2010/main" val="1244762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dirty="0" smtClean="0"/>
              <a:t>实现个人</a:t>
            </a:r>
            <a:r>
              <a:rPr lang="zh-CN" altLang="en-US" sz="1200" b="1" dirty="0" smtClean="0"/>
              <a:t>学习经历数据</a:t>
            </a:r>
            <a:r>
              <a:rPr lang="zh-CN" altLang="zh-CN" sz="1200" b="1" dirty="0" smtClean="0"/>
              <a:t>与专业能力</a:t>
            </a:r>
            <a:r>
              <a:rPr lang="zh-CN" altLang="en-US" sz="1200" b="1" dirty="0" smtClean="0"/>
              <a:t>存证，而不是一纸文凭</a:t>
            </a:r>
          </a:p>
          <a:p>
            <a:r>
              <a:rPr lang="zh-CN" altLang="en-US" sz="1200" b="1" dirty="0" smtClean="0"/>
              <a:t>向用人单位提供在线学历鉴证服务</a:t>
            </a:r>
            <a:endParaRPr lang="zh-CN" altLang="en-US" dirty="0"/>
          </a:p>
        </p:txBody>
      </p:sp>
      <p:sp>
        <p:nvSpPr>
          <p:cNvPr id="4" name="灯片编号占位符 3"/>
          <p:cNvSpPr>
            <a:spLocks noGrp="1"/>
          </p:cNvSpPr>
          <p:nvPr>
            <p:ph type="sldNum" sz="quarter" idx="10"/>
          </p:nvPr>
        </p:nvSpPr>
        <p:spPr/>
        <p:txBody>
          <a:bodyPr/>
          <a:lstStyle/>
          <a:p>
            <a:fld id="{04065B12-5FB6-4D5D-86AD-7033ECAE4E64}" type="slidenum">
              <a:rPr lang="zh-CN" altLang="en-US" smtClean="0"/>
              <a:t>7</a:t>
            </a:fld>
            <a:endParaRPr lang="zh-CN" altLang="en-US"/>
          </a:p>
        </p:txBody>
      </p:sp>
    </p:spTree>
    <p:extLst>
      <p:ext uri="{BB962C8B-B14F-4D97-AF65-F5344CB8AC3E}">
        <p14:creationId xmlns:p14="http://schemas.microsoft.com/office/powerpoint/2010/main" val="91135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065B12-5FB6-4D5D-86AD-7033ECAE4E64}"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00" dirty="0" smtClean="0">
                <a:solidFill>
                  <a:srgbClr val="000000"/>
                </a:solidFill>
                <a:latin typeface="Times New Roman" charset="0"/>
                <a:ea typeface="+mn-ea"/>
              </a:rPr>
              <a:t>本课题研究了一些国内外著名</a:t>
            </a:r>
            <a:r>
              <a:rPr lang="zh-CN" altLang="en-US" sz="1200" kern="100" dirty="0" smtClean="0">
                <a:solidFill>
                  <a:srgbClr val="000000"/>
                </a:solidFill>
                <a:latin typeface="Times New Roman" charset="0"/>
                <a:ea typeface="+mn-ea"/>
              </a:rPr>
              <a:t>的基于区块链的数据</a:t>
            </a:r>
            <a:r>
              <a:rPr lang="zh-CN" altLang="en-US" sz="1200" kern="100" dirty="0" smtClean="0">
                <a:solidFill>
                  <a:srgbClr val="000000"/>
                </a:solidFill>
                <a:latin typeface="Times New Roman" charset="0"/>
                <a:ea typeface="+mn-ea"/>
              </a:rPr>
              <a:t>存证与鉴证系统，如麻省理工的</a:t>
            </a:r>
            <a:r>
              <a:rPr lang="en-US" altLang="zh-CN" sz="1200" kern="100" dirty="0" err="1" smtClean="0">
                <a:solidFill>
                  <a:srgbClr val="000000"/>
                </a:solidFill>
                <a:latin typeface="Times New Roman" charset="0"/>
                <a:ea typeface="+mn-ea"/>
              </a:rPr>
              <a:t>blockcert</a:t>
            </a:r>
            <a:r>
              <a:rPr lang="zh-CN" altLang="en-US" sz="1200" kern="100" dirty="0" smtClean="0">
                <a:solidFill>
                  <a:srgbClr val="000000"/>
                </a:solidFill>
                <a:latin typeface="Times New Roman" charset="0"/>
                <a:ea typeface="+mn-ea"/>
              </a:rPr>
              <a:t>，</a:t>
            </a:r>
            <a:r>
              <a:rPr lang="en-US" altLang="zh-CN" sz="1200" kern="100" dirty="0" err="1" smtClean="0">
                <a:solidFill>
                  <a:srgbClr val="000000"/>
                </a:solidFill>
                <a:latin typeface="Times New Roman" charset="0"/>
                <a:ea typeface="+mn-ea"/>
              </a:rPr>
              <a:t>tieron</a:t>
            </a:r>
            <a:r>
              <a:rPr lang="zh-CN" altLang="en-US" sz="1200" kern="100" dirty="0" smtClean="0">
                <a:solidFill>
                  <a:srgbClr val="000000"/>
                </a:solidFill>
                <a:latin typeface="Times New Roman" charset="0"/>
                <a:ea typeface="+mn-ea"/>
              </a:rPr>
              <a:t>公司的</a:t>
            </a:r>
            <a:r>
              <a:rPr lang="en-US" altLang="zh-CN" sz="1200" kern="100" dirty="0" err="1" smtClean="0">
                <a:solidFill>
                  <a:srgbClr val="000000"/>
                </a:solidFill>
                <a:latin typeface="Times New Roman" charset="0"/>
                <a:ea typeface="+mn-ea"/>
              </a:rPr>
              <a:t>chainpoint</a:t>
            </a:r>
            <a:r>
              <a:rPr lang="zh-CN" altLang="en-US" sz="1200" kern="100" dirty="0" smtClean="0">
                <a:solidFill>
                  <a:srgbClr val="000000"/>
                </a:solidFill>
                <a:latin typeface="Times New Roman" charset="0"/>
                <a:ea typeface="+mn-ea"/>
              </a:rPr>
              <a:t>，新加坡过来大学的</a:t>
            </a:r>
            <a:r>
              <a:rPr lang="en-US" altLang="zh-CN" sz="1200" kern="100" dirty="0" err="1" smtClean="0">
                <a:solidFill>
                  <a:srgbClr val="000000"/>
                </a:solidFill>
                <a:latin typeface="Times New Roman" charset="0"/>
                <a:ea typeface="+mn-ea"/>
              </a:rPr>
              <a:t>MediLot</a:t>
            </a:r>
            <a:r>
              <a:rPr lang="zh-CN" altLang="en-US" sz="1200" kern="100" dirty="0" smtClean="0">
                <a:solidFill>
                  <a:srgbClr val="000000"/>
                </a:solidFill>
                <a:latin typeface="Times New Roman" charset="0"/>
                <a:ea typeface="+mn-ea"/>
              </a:rPr>
              <a:t>和中科大不久之前做的基于区块链的档案管理系统</a:t>
            </a:r>
            <a:endParaRPr lang="en-US" altLang="zh-CN" sz="1200" kern="100" dirty="0" smtClean="0">
              <a:solidFill>
                <a:srgbClr val="000000"/>
              </a:solidFill>
              <a:latin typeface="Times New Roman" charset="0"/>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smtClean="0">
              <a:solidFill>
                <a:srgbClr val="000000"/>
              </a:solidFill>
              <a:latin typeface="Times New Roman" charset="0"/>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smtClean="0">
              <a:solidFill>
                <a:srgbClr val="000000"/>
              </a:solidFill>
              <a:latin typeface="Times New Roman" charset="0"/>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smtClean="0">
              <a:solidFill>
                <a:srgbClr val="000000"/>
              </a:solidFill>
              <a:latin typeface="Times New Roman" charset="0"/>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smtClean="0">
              <a:solidFill>
                <a:srgbClr val="000000"/>
              </a:solidFill>
              <a:latin typeface="Times New Roman" charset="0"/>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kern="100" dirty="0" smtClean="0">
              <a:solidFill>
                <a:srgbClr val="000000"/>
              </a:solidFill>
              <a:latin typeface="Times New Roman" charset="0"/>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smtClean="0">
                <a:solidFill>
                  <a:srgbClr val="000000"/>
                </a:solidFill>
                <a:latin typeface="Times New Roman" charset="0"/>
                <a:ea typeface="+mn-ea"/>
              </a:rPr>
              <a:t>2016</a:t>
            </a:r>
            <a:r>
              <a:rPr lang="zh-CN" altLang="zh-CN" sz="1200" kern="100" dirty="0" smtClean="0">
                <a:solidFill>
                  <a:srgbClr val="000000"/>
                </a:solidFill>
                <a:latin typeface="Times New Roman" charset="0"/>
                <a:ea typeface="+mn-ea"/>
                <a:cs typeface="Times New Roman" charset="0"/>
              </a:rPr>
              <a:t>年</a:t>
            </a:r>
            <a:r>
              <a:rPr lang="en-US" altLang="zh-CN" sz="1200" kern="100" dirty="0" smtClean="0">
                <a:solidFill>
                  <a:srgbClr val="000000"/>
                </a:solidFill>
                <a:latin typeface="Times New Roman" charset="0"/>
                <a:ea typeface="+mn-ea"/>
                <a:cs typeface="Times New Roman" charset="0"/>
              </a:rPr>
              <a:t>MIT</a:t>
            </a:r>
            <a:r>
              <a:rPr lang="zh-CN" altLang="zh-CN" sz="1200" kern="100" dirty="0" smtClean="0">
                <a:solidFill>
                  <a:srgbClr val="000000"/>
                </a:solidFill>
                <a:latin typeface="Times New Roman" charset="0"/>
                <a:ea typeface="+mn-ea"/>
                <a:cs typeface="Times New Roman" charset="0"/>
              </a:rPr>
              <a:t>媒体实验室发布的</a:t>
            </a:r>
            <a:r>
              <a:rPr lang="en-US" altLang="zh-CN" sz="1200" kern="100" dirty="0" err="1" smtClean="0">
                <a:solidFill>
                  <a:srgbClr val="000000"/>
                </a:solidFill>
                <a:latin typeface="Times New Roman" charset="0"/>
                <a:ea typeface="+mn-ea"/>
              </a:rPr>
              <a:t>Blockcert</a:t>
            </a:r>
            <a:r>
              <a:rPr lang="zh-CN" altLang="zh-CN" sz="1200" kern="100" dirty="0" smtClean="0">
                <a:solidFill>
                  <a:srgbClr val="000000"/>
                </a:solidFill>
                <a:latin typeface="Times New Roman" charset="0"/>
                <a:ea typeface="+mn-ea"/>
                <a:cs typeface="Times New Roman" charset="0"/>
              </a:rPr>
              <a:t>利用“防篡改”的比特币区块链进行数字证书的签发和验证。</a:t>
            </a:r>
            <a:r>
              <a:rPr lang="zh-CN" altLang="zh-CN" sz="1200" dirty="0" smtClean="0"/>
              <a:t> </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smtClean="0">
                <a:solidFill>
                  <a:srgbClr val="000000"/>
                </a:solidFill>
                <a:latin typeface="Times New Roman" charset="0"/>
                <a:ea typeface="+mn-ea"/>
              </a:rPr>
              <a:t>2016</a:t>
            </a:r>
            <a:r>
              <a:rPr lang="zh-CN" altLang="zh-CN" sz="1200" kern="100" dirty="0" smtClean="0">
                <a:solidFill>
                  <a:srgbClr val="000000"/>
                </a:solidFill>
                <a:latin typeface="Times New Roman" charset="0"/>
                <a:ea typeface="+mn-ea"/>
                <a:cs typeface="Times New Roman" charset="0"/>
              </a:rPr>
              <a:t>年，区块链数据验证工具</a:t>
            </a:r>
            <a:r>
              <a:rPr lang="en-US" altLang="zh-CN" sz="1200" kern="100" dirty="0" err="1" smtClean="0">
                <a:solidFill>
                  <a:srgbClr val="000000"/>
                </a:solidFill>
                <a:latin typeface="Times New Roman" charset="0"/>
                <a:ea typeface="+mn-ea"/>
              </a:rPr>
              <a:t>Tieron</a:t>
            </a:r>
            <a:r>
              <a:rPr lang="zh-CN" altLang="zh-CN" sz="1200" kern="100" dirty="0" smtClean="0">
                <a:solidFill>
                  <a:srgbClr val="000000"/>
                </a:solidFill>
                <a:latin typeface="Times New Roman" charset="0"/>
                <a:ea typeface="+mn-ea"/>
                <a:cs typeface="Times New Roman" charset="0"/>
              </a:rPr>
              <a:t>推出一种新版本的</a:t>
            </a:r>
            <a:r>
              <a:rPr lang="en-US" altLang="zh-CN" sz="1200" kern="100" dirty="0" err="1" smtClean="0">
                <a:solidFill>
                  <a:srgbClr val="000000"/>
                </a:solidFill>
                <a:latin typeface="Times New Roman" charset="0"/>
                <a:ea typeface="+mn-ea"/>
              </a:rPr>
              <a:t>Chainpoint</a:t>
            </a:r>
            <a:r>
              <a:rPr lang="zh-CN" altLang="zh-CN" sz="1200" kern="100" dirty="0" smtClean="0">
                <a:solidFill>
                  <a:srgbClr val="000000"/>
                </a:solidFill>
                <a:latin typeface="Times New Roman" charset="0"/>
                <a:ea typeface="+mn-ea"/>
                <a:cs typeface="Times New Roman" charset="0"/>
              </a:rPr>
              <a:t>，实现了一种通用的电子文件保护方法</a:t>
            </a:r>
            <a:r>
              <a:rPr lang="zh-CN" altLang="en-US" sz="1200" kern="100" dirty="0" smtClean="0">
                <a:solidFill>
                  <a:srgbClr val="000000"/>
                </a:solidFill>
                <a:latin typeface="Times New Roman" charset="0"/>
                <a:ea typeface="+mn-ea"/>
                <a:cs typeface="Times New Roman" charset="0"/>
              </a:rPr>
              <a:t>。</a:t>
            </a:r>
            <a:r>
              <a:rPr lang="zh-CN" altLang="zh-CN" sz="1200" dirty="0" smtClean="0"/>
              <a:t> </a:t>
            </a:r>
            <a:endParaRPr lang="en-US" altLang="zh-CN"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smtClean="0">
                <a:solidFill>
                  <a:srgbClr val="000000"/>
                </a:solidFill>
                <a:latin typeface="Times New Roman" charset="0"/>
                <a:ea typeface="+mn-ea"/>
              </a:rPr>
              <a:t>2018</a:t>
            </a:r>
            <a:r>
              <a:rPr lang="zh-CN" altLang="zh-CN" sz="1200" kern="100" dirty="0" smtClean="0">
                <a:solidFill>
                  <a:srgbClr val="000000"/>
                </a:solidFill>
                <a:latin typeface="Times New Roman" charset="0"/>
                <a:ea typeface="+mn-ea"/>
                <a:cs typeface="Times New Roman" charset="0"/>
              </a:rPr>
              <a:t>年，</a:t>
            </a:r>
            <a:r>
              <a:rPr lang="en-US" altLang="zh-CN" sz="1200" kern="100" dirty="0" err="1" smtClean="0">
                <a:solidFill>
                  <a:srgbClr val="000000"/>
                </a:solidFill>
                <a:latin typeface="Times New Roman" charset="0"/>
                <a:ea typeface="+mn-ea"/>
              </a:rPr>
              <a:t>MediLOT</a:t>
            </a:r>
            <a:r>
              <a:rPr lang="zh-CN" altLang="zh-CN" sz="1200" kern="100" dirty="0" smtClean="0">
                <a:solidFill>
                  <a:srgbClr val="000000"/>
                </a:solidFill>
                <a:latin typeface="Times New Roman" charset="0"/>
                <a:ea typeface="+mn-ea"/>
                <a:cs typeface="Times New Roman" charset="0"/>
              </a:rPr>
              <a:t>团队使用区块链，尝试把病人健康档案数据放在区块链上来实现个性化的医疗保健服务</a:t>
            </a:r>
            <a:r>
              <a:rPr lang="zh-CN" altLang="en-US"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00" dirty="0" smtClean="0">
                <a:solidFill>
                  <a:srgbClr val="000000"/>
                </a:solidFill>
                <a:latin typeface="Times New Roman" charset="0"/>
                <a:ea typeface="+mn-ea"/>
              </a:rPr>
              <a:t>2018</a:t>
            </a:r>
            <a:r>
              <a:rPr lang="zh-CN" altLang="zh-CN" sz="1200" kern="100" dirty="0" smtClean="0">
                <a:solidFill>
                  <a:srgbClr val="000000"/>
                </a:solidFill>
                <a:latin typeface="Times New Roman" charset="0"/>
                <a:ea typeface="+mn-ea"/>
                <a:cs typeface="Times New Roman" charset="0"/>
              </a:rPr>
              <a:t>年，中国科学技术大学使用基于公有链和私链结合的技术构建数字学历管理系统的方案，以提供更加安全、稳定、可信的学历管理操作</a:t>
            </a:r>
            <a:r>
              <a:rPr lang="zh-CN" altLang="en-US" sz="1200" kern="100" dirty="0" smtClean="0">
                <a:solidFill>
                  <a:srgbClr val="000000"/>
                </a:solidFill>
                <a:latin typeface="Times New Roman" charset="0"/>
                <a:ea typeface="+mn-ea"/>
                <a:cs typeface="Times New Roman" charset="0"/>
              </a:rPr>
              <a:t>。</a:t>
            </a:r>
            <a:r>
              <a:rPr lang="zh-CN" altLang="zh-CN" sz="1200" dirty="0" smtClean="0"/>
              <a:t> </a:t>
            </a:r>
            <a:endParaRPr lang="zh-CN"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04065B12-5FB6-4D5D-86AD-7033ECAE4E64}"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2700338"/>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050"/>
            <a:ext cx="7886700" cy="995363"/>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1368425"/>
            <a:ext cx="7886700" cy="326231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050"/>
            <a:ext cx="1971675" cy="43576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28650" y="273050"/>
            <a:ext cx="5762625" cy="4357688"/>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050"/>
            <a:ext cx="7886700" cy="9953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28650" y="1368425"/>
            <a:ext cx="7886700" cy="326231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8363"/>
          </a:xfrm>
          <a:prstGeom prst="rect">
            <a:avLst/>
          </a:prstGeo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3441700"/>
            <a:ext cx="7886700" cy="1123950"/>
          </a:xfrm>
          <a:prstGeom prst="rect">
            <a:avLst/>
          </a:prstGeo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050"/>
            <a:ext cx="7886700" cy="9953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28650" y="1368425"/>
            <a:ext cx="3867150" cy="326231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368425"/>
            <a:ext cx="3867150" cy="326231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3050"/>
            <a:ext cx="7886700" cy="995363"/>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260475"/>
            <a:ext cx="3868737" cy="6175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1878013"/>
            <a:ext cx="3868737" cy="27622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260475"/>
            <a:ext cx="3887788" cy="6175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1878013"/>
            <a:ext cx="3887788" cy="2762250"/>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050"/>
            <a:ext cx="7886700" cy="995363"/>
          </a:xfrm>
          <a:prstGeom prst="rect">
            <a:avLst/>
          </a:prstGeom>
        </p:spPr>
        <p:txBody>
          <a:bodyPr/>
          <a:lstStyle/>
          <a:p>
            <a:r>
              <a:rPr lang="zh-CN" altLang="en-US" smtClean="0"/>
              <a:t>单击此处编辑母版标题样式</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739775"/>
            <a:ext cx="4629150" cy="36544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1543050"/>
            <a:ext cx="2949575" cy="28575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a:prstGeom prst="rect">
            <a:avLst/>
          </a:prstGeo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739775"/>
            <a:ext cx="4629150" cy="36544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7500"/>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mc:Choice>
    <mc:Fallback xmlns="">
      <p:transition spd="slow"/>
    </mc:Fallback>
  </mc:AlternateContent>
  <p:hf sldNum="0" hdr="0" ftr="0" dt="0"/>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Arial" pitchFamily="34" charset="0"/>
          <a:ea typeface="宋体" pitchFamily="2" charset="-122"/>
        </a:defRPr>
      </a:lvl2pPr>
      <a:lvl3pPr algn="ctr" rtl="0" fontAlgn="base">
        <a:spcBef>
          <a:spcPct val="0"/>
        </a:spcBef>
        <a:spcAft>
          <a:spcPct val="0"/>
        </a:spcAft>
        <a:defRPr sz="4400">
          <a:solidFill>
            <a:schemeClr val="tx2"/>
          </a:solidFill>
          <a:latin typeface="Arial" pitchFamily="34" charset="0"/>
          <a:ea typeface="宋体" pitchFamily="2" charset="-122"/>
        </a:defRPr>
      </a:lvl3pPr>
      <a:lvl4pPr algn="ctr" rtl="0" fontAlgn="base">
        <a:spcBef>
          <a:spcPct val="0"/>
        </a:spcBef>
        <a:spcAft>
          <a:spcPct val="0"/>
        </a:spcAft>
        <a:defRPr sz="4400">
          <a:solidFill>
            <a:schemeClr val="tx2"/>
          </a:solidFill>
          <a:latin typeface="Arial" pitchFamily="34" charset="0"/>
          <a:ea typeface="宋体" pitchFamily="2" charset="-122"/>
        </a:defRPr>
      </a:lvl4pPr>
      <a:lvl5pPr algn="ctr" rtl="0" fontAlgn="base">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9.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10.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9" name="文本框 38"/>
          <p:cNvSpPr txBox="1"/>
          <p:nvPr/>
        </p:nvSpPr>
        <p:spPr>
          <a:xfrm>
            <a:off x="224743" y="1735046"/>
            <a:ext cx="5333528" cy="1200329"/>
          </a:xfrm>
          <a:prstGeom prst="rect">
            <a:avLst/>
          </a:prstGeom>
          <a:noFill/>
        </p:spPr>
        <p:txBody>
          <a:bodyPr wrap="square" rtlCol="0">
            <a:spAutoFit/>
          </a:bodyPr>
          <a:lstStyle/>
          <a:p>
            <a:r>
              <a:rPr lang="zh-CN" altLang="zh-CN" sz="3600" dirty="0">
                <a:latin typeface="SimHei" charset="-122"/>
                <a:ea typeface="SimHei" charset="-122"/>
                <a:cs typeface="SimHei" charset="-122"/>
              </a:rPr>
              <a:t>去中心化的学历数据存证与鉴证系统设计与实现 </a:t>
            </a:r>
            <a:endParaRPr lang="en-US" altLang="zh-CN" sz="3580" dirty="0">
              <a:solidFill>
                <a:srgbClr val="002C42"/>
              </a:solidFill>
              <a:latin typeface="SimHei" charset="-122"/>
              <a:ea typeface="SimHei" charset="-122"/>
              <a:cs typeface="SimHei" charset="-122"/>
            </a:endParaRPr>
          </a:p>
        </p:txBody>
      </p:sp>
      <p:sp>
        <p:nvSpPr>
          <p:cNvPr id="42" name="PA_Line 15"/>
          <p:cNvSpPr>
            <a:spLocks noChangeShapeType="1"/>
          </p:cNvSpPr>
          <p:nvPr/>
        </p:nvSpPr>
        <p:spPr bwMode="auto">
          <a:xfrm flipV="1">
            <a:off x="2606933" y="0"/>
            <a:ext cx="5702850" cy="5113569"/>
          </a:xfrm>
          <a:prstGeom prst="line">
            <a:avLst/>
          </a:prstGeom>
          <a:noFill/>
          <a:ln w="7938" cap="flat">
            <a:solidFill>
              <a:srgbClr val="002C42"/>
            </a:solidFill>
            <a:prstDash val="solid"/>
            <a:miter lim="800000"/>
          </a:ln>
          <a:extLst>
            <a:ext uri="{909E8E84-426E-40DD-AFC4-6F175D3DCCD1}">
              <a14:hiddenFill xmlns:a14="http://schemas.microsoft.com/office/drawing/2010/main">
                <a:noFill/>
              </a14:hiddenFill>
            </a:ext>
          </a:extLst>
        </p:spPr>
        <p:txBody>
          <a:bodyPr vert="horz" wrap="square" lIns="68157" tIns="34078" rIns="68157" bIns="34078" numCol="1" anchor="t" anchorCtr="0" compatLnSpc="1"/>
          <a:lstStyle/>
          <a:p>
            <a:endParaRPr lang="zh-CN" altLang="en-US" sz="1005"/>
          </a:p>
        </p:txBody>
      </p:sp>
      <p:sp>
        <p:nvSpPr>
          <p:cNvPr id="43" name="PA_Line 16"/>
          <p:cNvSpPr>
            <a:spLocks noChangeShapeType="1"/>
          </p:cNvSpPr>
          <p:nvPr/>
        </p:nvSpPr>
        <p:spPr bwMode="auto">
          <a:xfrm>
            <a:off x="6024835" y="-133931"/>
            <a:ext cx="2990230" cy="5247500"/>
          </a:xfrm>
          <a:prstGeom prst="line">
            <a:avLst/>
          </a:prstGeom>
          <a:noFill/>
          <a:ln w="7938" cap="flat">
            <a:solidFill>
              <a:srgbClr val="002C42"/>
            </a:solidFill>
            <a:prstDash val="solid"/>
            <a:miter lim="800000"/>
          </a:ln>
          <a:extLst>
            <a:ext uri="{909E8E84-426E-40DD-AFC4-6F175D3DCCD1}">
              <a14:hiddenFill xmlns:a14="http://schemas.microsoft.com/office/drawing/2010/main">
                <a:noFill/>
              </a14:hiddenFill>
            </a:ext>
          </a:extLst>
        </p:spPr>
        <p:txBody>
          <a:bodyPr vert="horz" wrap="square" lIns="68157" tIns="34078" rIns="68157" bIns="34078" numCol="1" anchor="t" anchorCtr="0" compatLnSpc="1"/>
          <a:lstStyle/>
          <a:p>
            <a:endParaRPr lang="zh-CN" altLang="en-US" sz="1005"/>
          </a:p>
        </p:txBody>
      </p:sp>
      <p:sp>
        <p:nvSpPr>
          <p:cNvPr id="44" name="PA_Line 17"/>
          <p:cNvSpPr>
            <a:spLocks noChangeShapeType="1"/>
          </p:cNvSpPr>
          <p:nvPr/>
        </p:nvSpPr>
        <p:spPr bwMode="auto">
          <a:xfrm>
            <a:off x="1159482" y="-28106"/>
            <a:ext cx="7956295" cy="3689276"/>
          </a:xfrm>
          <a:prstGeom prst="line">
            <a:avLst/>
          </a:prstGeom>
          <a:noFill/>
          <a:ln w="7938" cap="flat">
            <a:solidFill>
              <a:srgbClr val="002C42"/>
            </a:solidFill>
            <a:prstDash val="solid"/>
            <a:miter lim="800000"/>
          </a:ln>
          <a:extLst>
            <a:ext uri="{909E8E84-426E-40DD-AFC4-6F175D3DCCD1}">
              <a14:hiddenFill xmlns:a14="http://schemas.microsoft.com/office/drawing/2010/main">
                <a:noFill/>
              </a14:hiddenFill>
            </a:ext>
          </a:extLst>
        </p:spPr>
        <p:txBody>
          <a:bodyPr vert="horz" wrap="square" lIns="68157" tIns="34078" rIns="68157" bIns="34078" numCol="1" anchor="t" anchorCtr="0" compatLnSpc="1"/>
          <a:lstStyle/>
          <a:p>
            <a:endParaRPr lang="zh-CN" altLang="en-US" sz="1005"/>
          </a:p>
        </p:txBody>
      </p:sp>
      <p:sp>
        <p:nvSpPr>
          <p:cNvPr id="45" name="PA_Line 18"/>
          <p:cNvSpPr>
            <a:spLocks noChangeShapeType="1"/>
          </p:cNvSpPr>
          <p:nvPr/>
        </p:nvSpPr>
        <p:spPr bwMode="auto">
          <a:xfrm flipV="1">
            <a:off x="7293542" y="-133931"/>
            <a:ext cx="1409539" cy="5242603"/>
          </a:xfrm>
          <a:prstGeom prst="line">
            <a:avLst/>
          </a:prstGeom>
          <a:noFill/>
          <a:ln w="7938" cap="flat">
            <a:solidFill>
              <a:srgbClr val="002C42"/>
            </a:solidFill>
            <a:prstDash val="solid"/>
            <a:miter lim="800000"/>
          </a:ln>
          <a:extLst>
            <a:ext uri="{909E8E84-426E-40DD-AFC4-6F175D3DCCD1}">
              <a14:hiddenFill xmlns:a14="http://schemas.microsoft.com/office/drawing/2010/main">
                <a:noFill/>
              </a14:hiddenFill>
            </a:ext>
          </a:extLst>
        </p:spPr>
        <p:txBody>
          <a:bodyPr vert="horz" wrap="square" lIns="68157" tIns="34078" rIns="68157" bIns="34078" numCol="1" anchor="t" anchorCtr="0" compatLnSpc="1"/>
          <a:lstStyle/>
          <a:p>
            <a:endParaRPr lang="zh-CN" altLang="en-US" sz="1005"/>
          </a:p>
        </p:txBody>
      </p:sp>
      <p:sp>
        <p:nvSpPr>
          <p:cNvPr id="46" name="PA_椭圆 19"/>
          <p:cNvSpPr>
            <a:spLocks noChangeArrowheads="1"/>
          </p:cNvSpPr>
          <p:nvPr/>
        </p:nvSpPr>
        <p:spPr bwMode="auto">
          <a:xfrm>
            <a:off x="6815076" y="1275082"/>
            <a:ext cx="74703" cy="74703"/>
          </a:xfrm>
          <a:prstGeom prst="ellipse">
            <a:avLst/>
          </a:prstGeom>
          <a:solidFill>
            <a:srgbClr val="002C42"/>
          </a:solidFill>
          <a:ln>
            <a:noFill/>
          </a:ln>
        </p:spPr>
        <p:txBody>
          <a:bodyPr vert="horz" wrap="square" lIns="68157" tIns="34078" rIns="68157" bIns="34078" numCol="1" anchor="t" anchorCtr="0" compatLnSpc="1"/>
          <a:lstStyle/>
          <a:p>
            <a:endParaRPr lang="zh-CN" altLang="en-US" sz="1005"/>
          </a:p>
        </p:txBody>
      </p:sp>
      <p:sp>
        <p:nvSpPr>
          <p:cNvPr id="47" name="PA_椭圆 20"/>
          <p:cNvSpPr>
            <a:spLocks noChangeArrowheads="1"/>
          </p:cNvSpPr>
          <p:nvPr/>
        </p:nvSpPr>
        <p:spPr bwMode="auto">
          <a:xfrm>
            <a:off x="7806688" y="3019314"/>
            <a:ext cx="74703" cy="74703"/>
          </a:xfrm>
          <a:prstGeom prst="ellipse">
            <a:avLst/>
          </a:prstGeom>
          <a:solidFill>
            <a:srgbClr val="002C42"/>
          </a:solidFill>
          <a:ln>
            <a:noFill/>
          </a:ln>
        </p:spPr>
        <p:txBody>
          <a:bodyPr vert="horz" wrap="square" lIns="68157" tIns="34078" rIns="68157" bIns="34078" numCol="1" anchor="t" anchorCtr="0" compatLnSpc="1"/>
          <a:lstStyle/>
          <a:p>
            <a:endParaRPr lang="zh-CN" altLang="en-US" sz="1005"/>
          </a:p>
        </p:txBody>
      </p:sp>
      <p:sp>
        <p:nvSpPr>
          <p:cNvPr id="48" name="PA_任意多边形 5"/>
          <p:cNvSpPr/>
          <p:nvPr/>
        </p:nvSpPr>
        <p:spPr bwMode="auto">
          <a:xfrm>
            <a:off x="6957963" y="-4897"/>
            <a:ext cx="2181469" cy="3661171"/>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gradFill>
            <a:gsLst>
              <a:gs pos="0">
                <a:srgbClr val="002C42"/>
              </a:gs>
              <a:gs pos="100000">
                <a:srgbClr val="004060"/>
              </a:gs>
            </a:gsLst>
            <a:lin ang="14400000" scaled="0"/>
          </a:gradFill>
          <a:ln w="28575">
            <a:noFill/>
          </a:ln>
          <a:effectLst>
            <a:outerShdw blurRad="254000" dist="127000" dir="2700000" algn="tl" rotWithShape="0">
              <a:prstClr val="black">
                <a:alpha val="40000"/>
              </a:prstClr>
            </a:outerShdw>
          </a:effectLst>
        </p:spPr>
        <p:txBody>
          <a:bodyPr anchor="ctr"/>
          <a:lstStyle/>
          <a:p>
            <a:pPr algn="ctr"/>
            <a:endParaRPr lang="zh-CN" altLang="en-US" sz="1490">
              <a:solidFill>
                <a:srgbClr val="00183C"/>
              </a:solidFill>
              <a:latin typeface="Calibri" pitchFamily="34" charset="0"/>
              <a:ea typeface="宋体" pitchFamily="2" charset="-122"/>
            </a:endParaRPr>
          </a:p>
        </p:txBody>
      </p:sp>
      <p:sp>
        <p:nvSpPr>
          <p:cNvPr id="49" name="PA_椭圆 19"/>
          <p:cNvSpPr>
            <a:spLocks noChangeArrowheads="1"/>
          </p:cNvSpPr>
          <p:nvPr/>
        </p:nvSpPr>
        <p:spPr bwMode="auto">
          <a:xfrm>
            <a:off x="5877613" y="2132311"/>
            <a:ext cx="74703" cy="74703"/>
          </a:xfrm>
          <a:prstGeom prst="ellipse">
            <a:avLst/>
          </a:prstGeom>
          <a:solidFill>
            <a:srgbClr val="002C42"/>
          </a:solidFill>
          <a:ln>
            <a:noFill/>
          </a:ln>
        </p:spPr>
        <p:txBody>
          <a:bodyPr vert="horz" wrap="square" lIns="68157" tIns="34078" rIns="68157" bIns="34078" numCol="1" anchor="t" anchorCtr="0" compatLnSpc="1"/>
          <a:lstStyle/>
          <a:p>
            <a:endParaRPr lang="zh-CN" altLang="en-US" sz="1005"/>
          </a:p>
        </p:txBody>
      </p:sp>
      <p:sp>
        <p:nvSpPr>
          <p:cNvPr id="14" name="副标题 2"/>
          <p:cNvSpPr txBox="1">
            <a:spLocks/>
          </p:cNvSpPr>
          <p:nvPr/>
        </p:nvSpPr>
        <p:spPr>
          <a:xfrm>
            <a:off x="264518" y="3181613"/>
            <a:ext cx="2342415" cy="949322"/>
          </a:xfrm>
          <a:prstGeom prst="rect">
            <a:avLst/>
          </a:prstGeom>
        </p:spPr>
        <p:txBody>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a:lstStyle>
          <a:p>
            <a:pPr algn="ctr">
              <a:lnSpc>
                <a:spcPct val="90000"/>
              </a:lnSpc>
              <a:buFont typeface="Wingdings" charset="2"/>
              <a:buNone/>
            </a:pPr>
            <a:r>
              <a:rPr lang="zh-CN" altLang="en-US" sz="1800" dirty="0" smtClean="0">
                <a:latin typeface="Songti SC" charset="-122"/>
                <a:ea typeface="Songti SC" charset="-122"/>
                <a:cs typeface="Songti SC" charset="-122"/>
              </a:rPr>
              <a:t>开题答辩人：李秀秀</a:t>
            </a:r>
            <a:endParaRPr lang="en-US" altLang="zh-CN" sz="1800" dirty="0" smtClean="0">
              <a:latin typeface="Songti SC" charset="-122"/>
              <a:ea typeface="Songti SC" charset="-122"/>
              <a:cs typeface="Songti SC" charset="-122"/>
            </a:endParaRPr>
          </a:p>
          <a:p>
            <a:pPr algn="ctr">
              <a:lnSpc>
                <a:spcPct val="90000"/>
              </a:lnSpc>
              <a:buFont typeface="Wingdings" charset="2"/>
              <a:buNone/>
            </a:pPr>
            <a:r>
              <a:rPr lang="zh-CN" altLang="en-US" sz="1800" dirty="0" smtClean="0">
                <a:latin typeface="Songti SC" charset="-122"/>
                <a:ea typeface="Songti SC" charset="-122"/>
                <a:cs typeface="Songti SC" charset="-122"/>
              </a:rPr>
              <a:t>导  师：徐立臻 教授</a:t>
            </a:r>
            <a:endParaRPr lang="en-US" altLang="zh-CN" sz="1800" dirty="0" smtClean="0">
              <a:latin typeface="Songti SC" charset="-122"/>
              <a:ea typeface="Songti SC" charset="-122"/>
              <a:cs typeface="Songti SC" charset="-122"/>
            </a:endParaRPr>
          </a:p>
          <a:p>
            <a:pPr>
              <a:buFont typeface="Wingdings" charset="2"/>
              <a:buNone/>
            </a:pP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743" y="508269"/>
            <a:ext cx="1676908" cy="5145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1000"/>
                                            <p:tgtEl>
                                              <p:spTgt spid="4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down)">
                                          <p:cBhvr>
                                            <p:cTn id="10" dur="1000"/>
                                            <p:tgtEl>
                                              <p:spTgt spid="4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down)">
                                          <p:cBhvr>
                                            <p:cTn id="13" dur="1000"/>
                                            <p:tgtEl>
                                              <p:spTgt spid="4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1000"/>
                                            <p:tgtEl>
                                              <p:spTgt spid="4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par>
                              <p:cTn id="27" fill="hold">
                                <p:stCondLst>
                                  <p:cond delay="1500"/>
                                </p:stCondLst>
                                <p:childTnLst>
                                  <p:par>
                                    <p:cTn id="28" presetID="2" presetClass="entr" presetSubtype="3" fill="hold" grpId="0" nodeType="afterEffect" p14:presetBounceEnd="58000">
                                      <p:stCondLst>
                                        <p:cond delay="0"/>
                                      </p:stCondLst>
                                      <p:childTnLst>
                                        <p:set>
                                          <p:cBhvr>
                                            <p:cTn id="29" dur="1" fill="hold">
                                              <p:stCondLst>
                                                <p:cond delay="0"/>
                                              </p:stCondLst>
                                            </p:cTn>
                                            <p:tgtEl>
                                              <p:spTgt spid="48"/>
                                            </p:tgtEl>
                                            <p:attrNameLst>
                                              <p:attrName>style.visibility</p:attrName>
                                            </p:attrNameLst>
                                          </p:cBhvr>
                                          <p:to>
                                            <p:strVal val="visible"/>
                                          </p:to>
                                        </p:set>
                                        <p:anim calcmode="lin" valueType="num" p14:bounceEnd="58000">
                                          <p:cBhvr additive="base">
                                            <p:cTn id="30" dur="2000" fill="hold"/>
                                            <p:tgtEl>
                                              <p:spTgt spid="48"/>
                                            </p:tgtEl>
                                            <p:attrNameLst>
                                              <p:attrName>ppt_x</p:attrName>
                                            </p:attrNameLst>
                                          </p:cBhvr>
                                          <p:tavLst>
                                            <p:tav tm="0">
                                              <p:val>
                                                <p:strVal val="1+#ppt_w/2"/>
                                              </p:val>
                                            </p:tav>
                                            <p:tav tm="100000">
                                              <p:val>
                                                <p:strVal val="#ppt_x"/>
                                              </p:val>
                                            </p:tav>
                                          </p:tavLst>
                                        </p:anim>
                                        <p:anim calcmode="lin" valueType="num" p14:bounceEnd="58000">
                                          <p:cBhvr additive="base">
                                            <p:cTn id="31" dur="2000" fill="hold"/>
                                            <p:tgtEl>
                                              <p:spTgt spid="48"/>
                                            </p:tgtEl>
                                            <p:attrNameLst>
                                              <p:attrName>ppt_y</p:attrName>
                                            </p:attrNameLst>
                                          </p:cBhvr>
                                          <p:tavLst>
                                            <p:tav tm="0">
                                              <p:val>
                                                <p:strVal val="0-#ppt_h/2"/>
                                              </p:val>
                                            </p:tav>
                                            <p:tav tm="100000">
                                              <p:val>
                                                <p:strVal val="#ppt_y"/>
                                              </p:val>
                                            </p:tav>
                                          </p:tavLst>
                                        </p:anim>
                                      </p:childTnLst>
                                    </p:cTn>
                                  </p:par>
                                </p:childTnLst>
                              </p:cTn>
                            </p:par>
                            <p:par>
                              <p:cTn id="32" fill="hold">
                                <p:stCondLst>
                                  <p:cond delay="3500"/>
                                </p:stCondLst>
                                <p:childTnLst>
                                  <p:par>
                                    <p:cTn id="33" presetID="2" presetClass="entr" presetSubtype="12" fill="hold" grpId="0" nodeType="afterEffect" p14:presetBounceEnd="26000">
                                      <p:stCondLst>
                                        <p:cond delay="0"/>
                                      </p:stCondLst>
                                      <p:iterate type="lt">
                                        <p:tmPct val="10000"/>
                                      </p:iterate>
                                      <p:childTnLst>
                                        <p:set>
                                          <p:cBhvr>
                                            <p:cTn id="34" dur="1" fill="hold">
                                              <p:stCondLst>
                                                <p:cond delay="0"/>
                                              </p:stCondLst>
                                            </p:cTn>
                                            <p:tgtEl>
                                              <p:spTgt spid="39"/>
                                            </p:tgtEl>
                                            <p:attrNameLst>
                                              <p:attrName>style.visibility</p:attrName>
                                            </p:attrNameLst>
                                          </p:cBhvr>
                                          <p:to>
                                            <p:strVal val="visible"/>
                                          </p:to>
                                        </p:set>
                                        <p:anim calcmode="lin" valueType="num" p14:bounceEnd="26000">
                                          <p:cBhvr additive="base">
                                            <p:cTn id="35" dur="1000" fill="hold"/>
                                            <p:tgtEl>
                                              <p:spTgt spid="39"/>
                                            </p:tgtEl>
                                            <p:attrNameLst>
                                              <p:attrName>ppt_x</p:attrName>
                                            </p:attrNameLst>
                                          </p:cBhvr>
                                          <p:tavLst>
                                            <p:tav tm="0">
                                              <p:val>
                                                <p:strVal val="0-#ppt_w/2"/>
                                              </p:val>
                                            </p:tav>
                                            <p:tav tm="100000">
                                              <p:val>
                                                <p:strVal val="#ppt_x"/>
                                              </p:val>
                                            </p:tav>
                                          </p:tavLst>
                                        </p:anim>
                                        <p:anim calcmode="lin" valueType="num" p14:bounceEnd="26000">
                                          <p:cBhvr additive="base">
                                            <p:cTn id="36" dur="10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2" grpId="0" animBg="1"/>
          <p:bldP spid="43" grpId="0" animBg="1"/>
          <p:bldP spid="44" grpId="0" animBg="1"/>
          <p:bldP spid="45" grpId="0" animBg="1"/>
          <p:bldP spid="46" grpId="0" animBg="1"/>
          <p:bldP spid="47" grpId="0" animBg="1"/>
          <p:bldP spid="48" grpId="0" animBg="1"/>
          <p:bldP spid="4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1000"/>
                                            <p:tgtEl>
                                              <p:spTgt spid="4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down)">
                                          <p:cBhvr>
                                            <p:cTn id="10" dur="1000"/>
                                            <p:tgtEl>
                                              <p:spTgt spid="4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wipe(down)">
                                          <p:cBhvr>
                                            <p:cTn id="13" dur="1000"/>
                                            <p:tgtEl>
                                              <p:spTgt spid="4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down)">
                                          <p:cBhvr>
                                            <p:cTn id="16" dur="1000"/>
                                            <p:tgtEl>
                                              <p:spTgt spid="45"/>
                                            </p:tgtEl>
                                          </p:cBhvr>
                                        </p:animEffect>
                                      </p:childTnLst>
                                    </p:cTn>
                                  </p:par>
                                </p:childTnLst>
                              </p:cTn>
                            </p:par>
                            <p:par>
                              <p:cTn id="17" fill="hold">
                                <p:stCondLst>
                                  <p:cond delay="1000"/>
                                </p:stCondLst>
                                <p:childTnLst>
                                  <p:par>
                                    <p:cTn id="18" presetID="10" presetClass="entr" presetSubtype="0" fill="hold" grpId="0" nodeType="afterEffect">
                                      <p:stCondLst>
                                        <p:cond delay="0"/>
                                      </p:stCondLst>
                                      <p:childTnLst>
                                        <p:set>
                                          <p:cBhvr>
                                            <p:cTn id="19" dur="1" fill="hold">
                                              <p:stCondLst>
                                                <p:cond delay="0"/>
                                              </p:stCondLst>
                                            </p:cTn>
                                            <p:tgtEl>
                                              <p:spTgt spid="46"/>
                                            </p:tgtEl>
                                            <p:attrNameLst>
                                              <p:attrName>style.visibility</p:attrName>
                                            </p:attrNameLst>
                                          </p:cBhvr>
                                          <p:to>
                                            <p:strVal val="visible"/>
                                          </p:to>
                                        </p:set>
                                        <p:animEffect transition="in" filter="fade">
                                          <p:cBhvr>
                                            <p:cTn id="20" dur="500"/>
                                            <p:tgtEl>
                                              <p:spTgt spid="4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500"/>
                                            <p:tgtEl>
                                              <p:spTgt spid="47"/>
                                            </p:tgtEl>
                                          </p:cBhvr>
                                        </p:animEffect>
                                      </p:childTnLst>
                                    </p:cTn>
                                  </p:par>
                                </p:childTnLst>
                              </p:cTn>
                            </p:par>
                            <p:par>
                              <p:cTn id="27" fill="hold">
                                <p:stCondLst>
                                  <p:cond delay="1500"/>
                                </p:stCondLst>
                                <p:childTnLst>
                                  <p:par>
                                    <p:cTn id="28" presetID="2" presetClass="entr" presetSubtype="3"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2000" fill="hold"/>
                                            <p:tgtEl>
                                              <p:spTgt spid="48"/>
                                            </p:tgtEl>
                                            <p:attrNameLst>
                                              <p:attrName>ppt_x</p:attrName>
                                            </p:attrNameLst>
                                          </p:cBhvr>
                                          <p:tavLst>
                                            <p:tav tm="0">
                                              <p:val>
                                                <p:strVal val="1+#ppt_w/2"/>
                                              </p:val>
                                            </p:tav>
                                            <p:tav tm="100000">
                                              <p:val>
                                                <p:strVal val="#ppt_x"/>
                                              </p:val>
                                            </p:tav>
                                          </p:tavLst>
                                        </p:anim>
                                        <p:anim calcmode="lin" valueType="num">
                                          <p:cBhvr additive="base">
                                            <p:cTn id="31" dur="2000" fill="hold"/>
                                            <p:tgtEl>
                                              <p:spTgt spid="48"/>
                                            </p:tgtEl>
                                            <p:attrNameLst>
                                              <p:attrName>ppt_y</p:attrName>
                                            </p:attrNameLst>
                                          </p:cBhvr>
                                          <p:tavLst>
                                            <p:tav tm="0">
                                              <p:val>
                                                <p:strVal val="0-#ppt_h/2"/>
                                              </p:val>
                                            </p:tav>
                                            <p:tav tm="100000">
                                              <p:val>
                                                <p:strVal val="#ppt_y"/>
                                              </p:val>
                                            </p:tav>
                                          </p:tavLst>
                                        </p:anim>
                                      </p:childTnLst>
                                    </p:cTn>
                                  </p:par>
                                </p:childTnLst>
                              </p:cTn>
                            </p:par>
                            <p:par>
                              <p:cTn id="32" fill="hold">
                                <p:stCondLst>
                                  <p:cond delay="3500"/>
                                </p:stCondLst>
                                <p:childTnLst>
                                  <p:par>
                                    <p:cTn id="33" presetID="2" presetClass="entr" presetSubtype="12" fill="hold" grpId="0" nodeType="afterEffect">
                                      <p:stCondLst>
                                        <p:cond delay="0"/>
                                      </p:stCondLst>
                                      <p:iterate type="lt">
                                        <p:tmPct val="10000"/>
                                      </p:iterate>
                                      <p:childTnLst>
                                        <p:set>
                                          <p:cBhvr>
                                            <p:cTn id="34" dur="1" fill="hold">
                                              <p:stCondLst>
                                                <p:cond delay="0"/>
                                              </p:stCondLst>
                                            </p:cTn>
                                            <p:tgtEl>
                                              <p:spTgt spid="39"/>
                                            </p:tgtEl>
                                            <p:attrNameLst>
                                              <p:attrName>style.visibility</p:attrName>
                                            </p:attrNameLst>
                                          </p:cBhvr>
                                          <p:to>
                                            <p:strVal val="visible"/>
                                          </p:to>
                                        </p:set>
                                        <p:anim calcmode="lin" valueType="num">
                                          <p:cBhvr additive="base">
                                            <p:cTn id="35" dur="1000" fill="hold"/>
                                            <p:tgtEl>
                                              <p:spTgt spid="39"/>
                                            </p:tgtEl>
                                            <p:attrNameLst>
                                              <p:attrName>ppt_x</p:attrName>
                                            </p:attrNameLst>
                                          </p:cBhvr>
                                          <p:tavLst>
                                            <p:tav tm="0">
                                              <p:val>
                                                <p:strVal val="0-#ppt_w/2"/>
                                              </p:val>
                                            </p:tav>
                                            <p:tav tm="100000">
                                              <p:val>
                                                <p:strVal val="#ppt_x"/>
                                              </p:val>
                                            </p:tav>
                                          </p:tavLst>
                                        </p:anim>
                                        <p:anim calcmode="lin" valueType="num">
                                          <p:cBhvr additive="base">
                                            <p:cTn id="36" dur="1000" fill="hold"/>
                                            <p:tgtEl>
                                              <p:spTgt spid="3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2" grpId="0" animBg="1"/>
          <p:bldP spid="43" grpId="0" animBg="1"/>
          <p:bldP spid="44" grpId="0" animBg="1"/>
          <p:bldP spid="45" grpId="0" animBg="1"/>
          <p:bldP spid="46" grpId="0" animBg="1"/>
          <p:bldP spid="47" grpId="0" animBg="1"/>
          <p:bldP spid="48" grpId="0" animBg="1"/>
          <p:bldP spid="49"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Line 3"/>
          <p:cNvSpPr>
            <a:spLocks noChangeShapeType="1"/>
          </p:cNvSpPr>
          <p:nvPr/>
        </p:nvSpPr>
        <p:spPr bwMode="auto">
          <a:xfrm>
            <a:off x="231775" y="627063"/>
            <a:ext cx="4167778" cy="0"/>
          </a:xfrm>
          <a:prstGeom prst="line">
            <a:avLst/>
          </a:prstGeom>
          <a:noFill/>
          <a:ln w="6350">
            <a:solidFill>
              <a:srgbClr val="002C4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Text Box 4"/>
          <p:cNvSpPr txBox="1">
            <a:spLocks noChangeArrowheads="1"/>
          </p:cNvSpPr>
          <p:nvPr/>
        </p:nvSpPr>
        <p:spPr bwMode="auto">
          <a:xfrm>
            <a:off x="250825" y="266700"/>
            <a:ext cx="28623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itchFamily="34" charset="0"/>
              <a:buNone/>
            </a:pPr>
            <a:r>
              <a:rPr lang="zh-CN" altLang="en-US" b="1" dirty="0" smtClean="0">
                <a:solidFill>
                  <a:srgbClr val="002C42"/>
                </a:solidFill>
                <a:latin typeface="微软雅黑" pitchFamily="34" charset="-122"/>
                <a:ea typeface="微软雅黑" pitchFamily="34" charset="-122"/>
              </a:rPr>
              <a:t>国内外研究现状与发展动态</a:t>
            </a:r>
            <a:endParaRPr lang="en-US" altLang="zh-CN" b="1" dirty="0">
              <a:solidFill>
                <a:srgbClr val="002C42"/>
              </a:solidFill>
              <a:latin typeface="微软雅黑" pitchFamily="34" charset="-122"/>
              <a:ea typeface="微软雅黑" pitchFamily="34" charset="-122"/>
            </a:endParaRPr>
          </a:p>
        </p:txBody>
      </p:sp>
      <p:sp>
        <p:nvSpPr>
          <p:cNvPr id="6" name="矩形 5"/>
          <p:cNvSpPr/>
          <p:nvPr/>
        </p:nvSpPr>
        <p:spPr>
          <a:xfrm>
            <a:off x="586958" y="2138908"/>
            <a:ext cx="7729458" cy="800219"/>
          </a:xfrm>
          <a:prstGeom prst="rect">
            <a:avLst/>
          </a:prstGeom>
        </p:spPr>
        <p:txBody>
          <a:bodyPr wrap="square">
            <a:spAutoFit/>
          </a:bodyPr>
          <a:lstStyle/>
          <a:p>
            <a:pPr algn="just">
              <a:spcBef>
                <a:spcPts val="600"/>
              </a:spcBef>
              <a:spcAft>
                <a:spcPts val="0"/>
              </a:spcAft>
            </a:pPr>
            <a:r>
              <a:rPr lang="zh-CN" altLang="zh-CN" kern="100" dirty="0">
                <a:solidFill>
                  <a:srgbClr val="000000"/>
                </a:solidFill>
                <a:latin typeface="Times New Roman" charset="0"/>
                <a:ea typeface="宋体" charset="-122"/>
              </a:rPr>
              <a:t>存证链</a:t>
            </a:r>
            <a:r>
              <a:rPr lang="zh-CN" altLang="zh-CN" kern="100" dirty="0" smtClean="0">
                <a:solidFill>
                  <a:srgbClr val="000000"/>
                </a:solidFill>
                <a:latin typeface="Times New Roman" charset="0"/>
                <a:ea typeface="宋体" charset="-122"/>
              </a:rPr>
              <a:t>采用</a:t>
            </a:r>
            <a:r>
              <a:rPr lang="zh-CN" altLang="zh-CN" kern="100" dirty="0">
                <a:solidFill>
                  <a:srgbClr val="000000"/>
                </a:solidFill>
                <a:latin typeface="Times New Roman" charset="0"/>
                <a:ea typeface="宋体" charset="-122"/>
              </a:rPr>
              <a:t>了联盟链（</a:t>
            </a:r>
            <a:r>
              <a:rPr lang="en-US" altLang="zh-CN" kern="100" dirty="0" err="1">
                <a:solidFill>
                  <a:srgbClr val="000000"/>
                </a:solidFill>
                <a:latin typeface="Times New Roman" charset="0"/>
                <a:ea typeface="宋体" charset="-122"/>
              </a:rPr>
              <a:t>Hyperledger</a:t>
            </a:r>
            <a:r>
              <a:rPr lang="en-US" altLang="zh-CN" kern="100" dirty="0">
                <a:solidFill>
                  <a:srgbClr val="000000"/>
                </a:solidFill>
                <a:latin typeface="Times New Roman" charset="0"/>
                <a:ea typeface="宋体" charset="-122"/>
              </a:rPr>
              <a:t> Fabric</a:t>
            </a:r>
            <a:r>
              <a:rPr lang="zh-CN" altLang="zh-CN" kern="100" dirty="0">
                <a:solidFill>
                  <a:srgbClr val="000000"/>
                </a:solidFill>
                <a:latin typeface="Times New Roman" charset="0"/>
                <a:ea typeface="宋体" charset="-122"/>
              </a:rPr>
              <a:t>）和公有链（</a:t>
            </a:r>
            <a:r>
              <a:rPr lang="en-US" altLang="zh-CN" kern="100" dirty="0" err="1">
                <a:solidFill>
                  <a:srgbClr val="000000"/>
                </a:solidFill>
                <a:latin typeface="Times New Roman" charset="0"/>
                <a:ea typeface="宋体" charset="-122"/>
              </a:rPr>
              <a:t>Ethereum</a:t>
            </a:r>
            <a:r>
              <a:rPr lang="zh-CN" altLang="zh-CN" kern="100" dirty="0">
                <a:solidFill>
                  <a:srgbClr val="000000"/>
                </a:solidFill>
                <a:latin typeface="Times New Roman" charset="0"/>
                <a:ea typeface="宋体" charset="-122"/>
              </a:rPr>
              <a:t>）结合的架构，</a:t>
            </a:r>
            <a:r>
              <a:rPr lang="zh-CN" altLang="zh-CN" kern="100" dirty="0" smtClean="0">
                <a:solidFill>
                  <a:srgbClr val="000000"/>
                </a:solidFill>
                <a:latin typeface="Times New Roman" charset="0"/>
                <a:ea typeface="宋体" charset="-122"/>
              </a:rPr>
              <a:t>兼顾</a:t>
            </a:r>
            <a:r>
              <a:rPr lang="zh-CN" altLang="en-US" kern="100" dirty="0" smtClean="0">
                <a:solidFill>
                  <a:srgbClr val="000000"/>
                </a:solidFill>
                <a:latin typeface="Times New Roman" charset="0"/>
                <a:ea typeface="宋体" charset="-122"/>
              </a:rPr>
              <a:t>其</a:t>
            </a:r>
            <a:r>
              <a:rPr lang="zh-CN" altLang="zh-CN" kern="100" dirty="0" smtClean="0">
                <a:solidFill>
                  <a:srgbClr val="000000"/>
                </a:solidFill>
                <a:latin typeface="Times New Roman" charset="0"/>
                <a:ea typeface="宋体" charset="-122"/>
              </a:rPr>
              <a:t>效率</a:t>
            </a:r>
            <a:r>
              <a:rPr lang="zh-CN" altLang="zh-CN" kern="100" dirty="0">
                <a:solidFill>
                  <a:srgbClr val="000000"/>
                </a:solidFill>
                <a:latin typeface="Times New Roman" charset="0"/>
                <a:ea typeface="宋体" charset="-122"/>
              </a:rPr>
              <a:t>和安全。</a:t>
            </a:r>
            <a:endParaRPr lang="zh-CN" altLang="zh-CN" sz="2800" dirty="0">
              <a:effectLst/>
              <a:latin typeface="Times New Roman" charset="0"/>
              <a:ea typeface="宋体" charset="-122"/>
            </a:endParaRPr>
          </a:p>
        </p:txBody>
      </p:sp>
      <p:sp>
        <p:nvSpPr>
          <p:cNvPr id="7" name="矩形 6"/>
          <p:cNvSpPr/>
          <p:nvPr/>
        </p:nvSpPr>
        <p:spPr>
          <a:xfrm>
            <a:off x="586958" y="1096694"/>
            <a:ext cx="7801466" cy="646331"/>
          </a:xfrm>
          <a:prstGeom prst="rect">
            <a:avLst/>
          </a:prstGeom>
        </p:spPr>
        <p:txBody>
          <a:bodyPr wrap="square">
            <a:spAutoFit/>
          </a:bodyPr>
          <a:lstStyle/>
          <a:p>
            <a:pPr marL="285750" indent="-285750">
              <a:buFont typeface="Wingdings" charset="2"/>
              <a:buChar char="ü"/>
            </a:pPr>
            <a:r>
              <a:rPr lang="zh-CN" altLang="zh-CN" kern="100" dirty="0">
                <a:solidFill>
                  <a:srgbClr val="000000"/>
                </a:solidFill>
                <a:latin typeface="Times New Roman" charset="0"/>
                <a:ea typeface="宋体" charset="-122"/>
                <a:cs typeface="Times New Roman" charset="0"/>
              </a:rPr>
              <a:t>联盟链（</a:t>
            </a:r>
            <a:r>
              <a:rPr lang="en-US" altLang="zh-CN" kern="100" dirty="0" err="1">
                <a:solidFill>
                  <a:srgbClr val="000000"/>
                </a:solidFill>
                <a:latin typeface="Times New Roman" charset="0"/>
                <a:ea typeface="宋体" charset="-122"/>
              </a:rPr>
              <a:t>Hyperledger</a:t>
            </a:r>
            <a:r>
              <a:rPr lang="en-US" altLang="zh-CN" kern="100" dirty="0">
                <a:solidFill>
                  <a:srgbClr val="000000"/>
                </a:solidFill>
                <a:latin typeface="Times New Roman" charset="0"/>
                <a:ea typeface="宋体" charset="-122"/>
              </a:rPr>
              <a:t> Fabric</a:t>
            </a:r>
            <a:r>
              <a:rPr lang="zh-CN" altLang="zh-CN" kern="100" dirty="0" smtClean="0">
                <a:solidFill>
                  <a:srgbClr val="000000"/>
                </a:solidFill>
                <a:latin typeface="Times New Roman" charset="0"/>
                <a:ea typeface="宋体" charset="-122"/>
                <a:cs typeface="Times New Roman" charset="0"/>
              </a:rPr>
              <a:t>）</a:t>
            </a:r>
            <a:r>
              <a:rPr lang="zh-CN" altLang="en-US" kern="100" dirty="0" smtClean="0">
                <a:solidFill>
                  <a:srgbClr val="000000"/>
                </a:solidFill>
                <a:latin typeface="Times New Roman" charset="0"/>
                <a:ea typeface="宋体" charset="-122"/>
                <a:cs typeface="Times New Roman" charset="0"/>
              </a:rPr>
              <a:t>                     </a:t>
            </a:r>
            <a:r>
              <a:rPr lang="en-US" altLang="zh-CN" kern="100" dirty="0" smtClean="0">
                <a:solidFill>
                  <a:srgbClr val="000000"/>
                </a:solidFill>
                <a:latin typeface="Times New Roman" charset="0"/>
                <a:ea typeface="宋体" charset="-122"/>
                <a:cs typeface="Times New Roman" charset="0"/>
              </a:rPr>
              <a:t>vs</a:t>
            </a:r>
            <a:r>
              <a:rPr lang="zh-CN" altLang="en-US" kern="100" dirty="0" smtClean="0">
                <a:solidFill>
                  <a:srgbClr val="000000"/>
                </a:solidFill>
                <a:latin typeface="Times New Roman" charset="0"/>
                <a:ea typeface="宋体" charset="-122"/>
                <a:cs typeface="Times New Roman" charset="0"/>
              </a:rPr>
              <a:t>                         比特币网络          </a:t>
            </a:r>
            <a:endParaRPr lang="en-US" altLang="zh-CN" kern="100" dirty="0" smtClean="0">
              <a:solidFill>
                <a:srgbClr val="000000"/>
              </a:solidFill>
              <a:latin typeface="Times New Roman" charset="0"/>
              <a:ea typeface="宋体" charset="-122"/>
              <a:cs typeface="Times New Roman" charset="0"/>
            </a:endParaRPr>
          </a:p>
          <a:p>
            <a:pPr marL="285750" indent="-285750">
              <a:buFont typeface="Wingdings" charset="2"/>
              <a:buChar char="ü"/>
            </a:pPr>
            <a:r>
              <a:rPr lang="zh-CN" altLang="zh-CN" kern="100" dirty="0" smtClean="0">
                <a:solidFill>
                  <a:srgbClr val="000000"/>
                </a:solidFill>
                <a:latin typeface="Times New Roman" charset="0"/>
                <a:ea typeface="宋体" charset="-122"/>
                <a:cs typeface="Times New Roman" charset="0"/>
              </a:rPr>
              <a:t>公有</a:t>
            </a:r>
            <a:r>
              <a:rPr lang="zh-CN" altLang="zh-CN" kern="100" dirty="0">
                <a:solidFill>
                  <a:srgbClr val="000000"/>
                </a:solidFill>
                <a:latin typeface="Times New Roman" charset="0"/>
                <a:ea typeface="宋体" charset="-122"/>
                <a:cs typeface="Times New Roman" charset="0"/>
              </a:rPr>
              <a:t>链（</a:t>
            </a:r>
            <a:r>
              <a:rPr lang="en-US" altLang="zh-CN" kern="100" dirty="0" err="1">
                <a:solidFill>
                  <a:srgbClr val="000000"/>
                </a:solidFill>
                <a:latin typeface="Times New Roman" charset="0"/>
                <a:ea typeface="宋体" charset="-122"/>
              </a:rPr>
              <a:t>Ethereum</a:t>
            </a:r>
            <a:r>
              <a:rPr lang="zh-CN" altLang="zh-CN" kern="100" dirty="0">
                <a:solidFill>
                  <a:srgbClr val="000000"/>
                </a:solidFill>
                <a:latin typeface="Times New Roman" charset="0"/>
                <a:ea typeface="宋体" charset="-122"/>
                <a:cs typeface="Times New Roman" charset="0"/>
              </a:rPr>
              <a:t>）</a:t>
            </a:r>
            <a:r>
              <a:rPr lang="zh-CN" altLang="zh-CN" dirty="0"/>
              <a:t> </a:t>
            </a:r>
            <a:endParaRPr lang="zh-CN" altLang="en-US" dirty="0"/>
          </a:p>
        </p:txBody>
      </p:sp>
      <p:pic>
        <p:nvPicPr>
          <p:cNvPr id="3" name="图片 2"/>
          <p:cNvPicPr>
            <a:picLocks noChangeAspect="1"/>
          </p:cNvPicPr>
          <p:nvPr/>
        </p:nvPicPr>
        <p:blipFill>
          <a:blip r:embed="rId3"/>
          <a:stretch>
            <a:fillRect/>
          </a:stretch>
        </p:blipFill>
        <p:spPr>
          <a:xfrm>
            <a:off x="5436096" y="3067811"/>
            <a:ext cx="2808312" cy="1591377"/>
          </a:xfrm>
          <a:prstGeom prst="rect">
            <a:avLst/>
          </a:prstGeom>
        </p:spPr>
      </p:pic>
      <p:sp>
        <p:nvSpPr>
          <p:cNvPr id="8" name="文本框 7"/>
          <p:cNvSpPr txBox="1"/>
          <p:nvPr/>
        </p:nvSpPr>
        <p:spPr>
          <a:xfrm>
            <a:off x="8748464" y="4834780"/>
            <a:ext cx="269626" cy="276999"/>
          </a:xfrm>
          <a:prstGeom prst="rect">
            <a:avLst/>
          </a:prstGeom>
          <a:noFill/>
        </p:spPr>
        <p:txBody>
          <a:bodyPr wrap="none" rtlCol="0">
            <a:spAutoFit/>
          </a:bodyPr>
          <a:lstStyle/>
          <a:p>
            <a:r>
              <a:rPr kumimoji="1" lang="en-US" altLang="zh-CN" sz="1200" dirty="0" smtClean="0"/>
              <a:t>9</a:t>
            </a:r>
            <a:endParaRPr kumimoji="1" lang="zh-CN" altLang="en-US" sz="1200" dirty="0"/>
          </a:p>
        </p:txBody>
      </p:sp>
    </p:spTree>
    <p:extLst>
      <p:ext uri="{BB962C8B-B14F-4D97-AF65-F5344CB8AC3E}">
        <p14:creationId xmlns:p14="http://schemas.microsoft.com/office/powerpoint/2010/main" val="380938432"/>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Line 16"/>
          <p:cNvSpPr>
            <a:spLocks noChangeShapeType="1"/>
          </p:cNvSpPr>
          <p:nvPr/>
        </p:nvSpPr>
        <p:spPr bwMode="auto">
          <a:xfrm flipH="1">
            <a:off x="2804383" y="-133931"/>
            <a:ext cx="3035835" cy="5247500"/>
          </a:xfrm>
          <a:prstGeom prst="line">
            <a:avLst/>
          </a:prstGeom>
          <a:noFill/>
          <a:ln w="7938" cap="flat">
            <a:solidFill>
              <a:srgbClr val="002C42"/>
            </a:solidFill>
            <a:prstDash val="solid"/>
            <a:miter lim="800000"/>
          </a:ln>
          <a:extLst>
            <a:ext uri="{909E8E84-426E-40DD-AFC4-6F175D3DCCD1}">
              <a14:hiddenFill xmlns:a14="http://schemas.microsoft.com/office/drawing/2010/main">
                <a:noFill/>
              </a14:hiddenFill>
            </a:ext>
          </a:extLst>
        </p:spPr>
        <p:txBody>
          <a:bodyPr vert="horz" wrap="square" lIns="68157" tIns="34078" rIns="68157" bIns="34078" numCol="1" anchor="t" anchorCtr="0" compatLnSpc="1"/>
          <a:lstStyle/>
          <a:p>
            <a:endParaRPr lang="zh-CN" altLang="en-US" sz="1005">
              <a:solidFill>
                <a:schemeClr val="bg1">
                  <a:lumMod val="95000"/>
                </a:schemeClr>
              </a:solidFill>
            </a:endParaRPr>
          </a:p>
        </p:txBody>
      </p:sp>
      <p:sp>
        <p:nvSpPr>
          <p:cNvPr id="39" name="Line 18"/>
          <p:cNvSpPr>
            <a:spLocks noChangeShapeType="1"/>
          </p:cNvSpPr>
          <p:nvPr/>
        </p:nvSpPr>
        <p:spPr bwMode="auto">
          <a:xfrm flipH="1" flipV="1">
            <a:off x="1447567" y="-1"/>
            <a:ext cx="4653718" cy="5136222"/>
          </a:xfrm>
          <a:prstGeom prst="line">
            <a:avLst/>
          </a:prstGeom>
          <a:noFill/>
          <a:ln w="7938" cap="flat">
            <a:solidFill>
              <a:srgbClr val="002C42"/>
            </a:solidFill>
            <a:prstDash val="solid"/>
            <a:miter lim="800000"/>
          </a:ln>
          <a:extLst>
            <a:ext uri="{909E8E84-426E-40DD-AFC4-6F175D3DCCD1}">
              <a14:hiddenFill xmlns:a14="http://schemas.microsoft.com/office/drawing/2010/main">
                <a:noFill/>
              </a14:hiddenFill>
            </a:ext>
          </a:extLst>
        </p:spPr>
        <p:txBody>
          <a:bodyPr vert="horz" wrap="square" lIns="68157" tIns="34078" rIns="68157" bIns="34078" numCol="1" anchor="t" anchorCtr="0" compatLnSpc="1"/>
          <a:lstStyle/>
          <a:p>
            <a:endParaRPr lang="zh-CN" altLang="en-US" sz="1005">
              <a:solidFill>
                <a:schemeClr val="bg1">
                  <a:lumMod val="95000"/>
                </a:schemeClr>
              </a:solidFill>
            </a:endParaRPr>
          </a:p>
        </p:txBody>
      </p:sp>
      <p:sp>
        <p:nvSpPr>
          <p:cNvPr id="40" name="Line 17"/>
          <p:cNvSpPr>
            <a:spLocks noChangeShapeType="1"/>
          </p:cNvSpPr>
          <p:nvPr/>
        </p:nvSpPr>
        <p:spPr bwMode="auto">
          <a:xfrm>
            <a:off x="28222" y="1863923"/>
            <a:ext cx="9087556" cy="2438125"/>
          </a:xfrm>
          <a:prstGeom prst="line">
            <a:avLst/>
          </a:prstGeom>
          <a:noFill/>
          <a:ln w="7938" cap="flat">
            <a:solidFill>
              <a:srgbClr val="002C42"/>
            </a:solidFill>
            <a:prstDash val="solid"/>
            <a:miter lim="800000"/>
          </a:ln>
          <a:extLst>
            <a:ext uri="{909E8E84-426E-40DD-AFC4-6F175D3DCCD1}">
              <a14:hiddenFill xmlns:a14="http://schemas.microsoft.com/office/drawing/2010/main">
                <a:noFill/>
              </a14:hiddenFill>
            </a:ext>
          </a:extLst>
        </p:spPr>
        <p:txBody>
          <a:bodyPr vert="horz" wrap="square" lIns="68157" tIns="34078" rIns="68157" bIns="34078" numCol="1" anchor="t" anchorCtr="0" compatLnSpc="1"/>
          <a:lstStyle/>
          <a:p>
            <a:endParaRPr lang="zh-CN" altLang="en-US" sz="1005">
              <a:solidFill>
                <a:schemeClr val="bg1">
                  <a:lumMod val="95000"/>
                </a:schemeClr>
              </a:solidFill>
            </a:endParaRPr>
          </a:p>
        </p:txBody>
      </p:sp>
      <p:sp>
        <p:nvSpPr>
          <p:cNvPr id="41" name="Freeform 5"/>
          <p:cNvSpPr/>
          <p:nvPr/>
        </p:nvSpPr>
        <p:spPr bwMode="auto">
          <a:xfrm>
            <a:off x="1763688" y="194692"/>
            <a:ext cx="5606037" cy="5136223"/>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 name="connsiteX0" fmla="*/ 4048 w 7779"/>
              <a:gd name="connsiteY0" fmla="*/ 0 h 10000"/>
              <a:gd name="connsiteX1" fmla="*/ 7779 w 7779"/>
              <a:gd name="connsiteY1" fmla="*/ 0 h 10000"/>
              <a:gd name="connsiteX2" fmla="*/ 7779 w 7779"/>
              <a:gd name="connsiteY2" fmla="*/ 10000 h 10000"/>
              <a:gd name="connsiteX3" fmla="*/ 0 w 7779"/>
              <a:gd name="connsiteY3" fmla="*/ 7610 h 10000"/>
              <a:gd name="connsiteX4" fmla="*/ 4048 w 7779"/>
              <a:gd name="connsiteY4" fmla="*/ 0 h 10000"/>
              <a:gd name="connsiteX0-1" fmla="*/ 5204 w 14475"/>
              <a:gd name="connsiteY0-2" fmla="*/ 0 h 9785"/>
              <a:gd name="connsiteX1-3" fmla="*/ 10000 w 14475"/>
              <a:gd name="connsiteY1-4" fmla="*/ 0 h 9785"/>
              <a:gd name="connsiteX2-5" fmla="*/ 14475 w 14475"/>
              <a:gd name="connsiteY2-6" fmla="*/ 9785 h 9785"/>
              <a:gd name="connsiteX3-7" fmla="*/ 0 w 14475"/>
              <a:gd name="connsiteY3-8" fmla="*/ 7610 h 9785"/>
              <a:gd name="connsiteX4-9" fmla="*/ 5204 w 14475"/>
              <a:gd name="connsiteY4-10" fmla="*/ 0 h 9785"/>
              <a:gd name="connsiteX0-11" fmla="*/ 5713 w 12118"/>
              <a:gd name="connsiteY0-12" fmla="*/ 0 h 10000"/>
              <a:gd name="connsiteX1-13" fmla="*/ 9026 w 12118"/>
              <a:gd name="connsiteY1-14" fmla="*/ 0 h 10000"/>
              <a:gd name="connsiteX2-15" fmla="*/ 12118 w 12118"/>
              <a:gd name="connsiteY2-16" fmla="*/ 10000 h 10000"/>
              <a:gd name="connsiteX3-17" fmla="*/ 0 w 12118"/>
              <a:gd name="connsiteY3-18" fmla="*/ 8114 h 10000"/>
              <a:gd name="connsiteX4-19" fmla="*/ 5713 w 12118"/>
              <a:gd name="connsiteY4-20" fmla="*/ 0 h 10000"/>
              <a:gd name="connsiteX0-21" fmla="*/ 6684 w 13089"/>
              <a:gd name="connsiteY0-22" fmla="*/ 0 h 10000"/>
              <a:gd name="connsiteX1-23" fmla="*/ 9997 w 13089"/>
              <a:gd name="connsiteY1-24" fmla="*/ 0 h 10000"/>
              <a:gd name="connsiteX2-25" fmla="*/ 13089 w 13089"/>
              <a:gd name="connsiteY2-26" fmla="*/ 10000 h 10000"/>
              <a:gd name="connsiteX3-27" fmla="*/ 0 w 13089"/>
              <a:gd name="connsiteY3-28" fmla="*/ 8173 h 10000"/>
              <a:gd name="connsiteX4-29" fmla="*/ 6684 w 13089"/>
              <a:gd name="connsiteY4-30" fmla="*/ 0 h 10000"/>
              <a:gd name="connsiteX0-31" fmla="*/ 2369 w 8774"/>
              <a:gd name="connsiteY0-32" fmla="*/ 0 h 10000"/>
              <a:gd name="connsiteX1-33" fmla="*/ 5682 w 8774"/>
              <a:gd name="connsiteY1-34" fmla="*/ 0 h 10000"/>
              <a:gd name="connsiteX2-35" fmla="*/ 8774 w 8774"/>
              <a:gd name="connsiteY2-36" fmla="*/ 10000 h 10000"/>
              <a:gd name="connsiteX3-37" fmla="*/ 0 w 8774"/>
              <a:gd name="connsiteY3-38" fmla="*/ 7222 h 10000"/>
              <a:gd name="connsiteX4-39" fmla="*/ 2369 w 8774"/>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774" h="10000">
                <a:moveTo>
                  <a:pt x="2369" y="0"/>
                </a:moveTo>
                <a:lnTo>
                  <a:pt x="5682" y="0"/>
                </a:lnTo>
                <a:lnTo>
                  <a:pt x="8774" y="10000"/>
                </a:lnTo>
                <a:lnTo>
                  <a:pt x="0" y="7222"/>
                </a:lnTo>
                <a:lnTo>
                  <a:pt x="2369" y="0"/>
                </a:lnTo>
                <a:close/>
              </a:path>
            </a:pathLst>
          </a:custGeom>
          <a:gradFill>
            <a:gsLst>
              <a:gs pos="100000">
                <a:srgbClr val="002C42"/>
              </a:gs>
              <a:gs pos="39000">
                <a:srgbClr val="004060"/>
              </a:gs>
            </a:gsLst>
            <a:lin ang="14400000" scaled="0"/>
          </a:gradFill>
          <a:ln w="28575">
            <a:noFill/>
          </a:ln>
          <a:effectLst>
            <a:outerShdw blurRad="254000" dist="127000" dir="2700000" algn="tl" rotWithShape="0">
              <a:prstClr val="black">
                <a:alpha val="40000"/>
              </a:prstClr>
            </a:outerShdw>
          </a:effectLst>
        </p:spPr>
        <p:txBody>
          <a:bodyPr anchor="ctr"/>
          <a:lstStyle/>
          <a:p>
            <a:pPr algn="ctr"/>
            <a:endParaRPr lang="zh-CN" altLang="en-US" sz="1490">
              <a:solidFill>
                <a:schemeClr val="bg1">
                  <a:lumMod val="95000"/>
                </a:schemeClr>
              </a:solidFill>
              <a:latin typeface="Calibri" pitchFamily="34" charset="0"/>
              <a:ea typeface="宋体" pitchFamily="2" charset="-122"/>
            </a:endParaRPr>
          </a:p>
        </p:txBody>
      </p:sp>
      <p:sp>
        <p:nvSpPr>
          <p:cNvPr id="42" name="TextBox 76"/>
          <p:cNvSpPr txBox="1"/>
          <p:nvPr/>
        </p:nvSpPr>
        <p:spPr>
          <a:xfrm>
            <a:off x="3017532" y="1485398"/>
            <a:ext cx="2480166" cy="780214"/>
          </a:xfrm>
          <a:prstGeom prst="rect">
            <a:avLst/>
          </a:prstGeom>
          <a:noFill/>
          <a:effectLst/>
        </p:spPr>
        <p:txBody>
          <a:bodyPr wrap="none" rtlCol="0">
            <a:spAutoFit/>
          </a:bodyPr>
          <a:lstStyle/>
          <a:p>
            <a:pPr algn="ctr"/>
            <a:r>
              <a:rPr lang="zh-CN" altLang="en-US" sz="4470" dirty="0" smtClean="0">
                <a:solidFill>
                  <a:schemeClr val="bg1">
                    <a:lumMod val="95000"/>
                  </a:schemeClr>
                </a:solidFill>
                <a:latin typeface="方正粗谭黑简体" pitchFamily="2" charset="-122"/>
                <a:ea typeface="方正粗谭黑简体" pitchFamily="2" charset="-122"/>
              </a:rPr>
              <a:t>第三部分</a:t>
            </a:r>
            <a:endParaRPr lang="zh-CN" altLang="en-US" sz="4470" dirty="0">
              <a:solidFill>
                <a:schemeClr val="bg1">
                  <a:lumMod val="95000"/>
                </a:schemeClr>
              </a:solidFill>
              <a:latin typeface="方正粗谭黑简体" pitchFamily="2" charset="-122"/>
              <a:ea typeface="方正粗谭黑简体" pitchFamily="2" charset="-122"/>
            </a:endParaRPr>
          </a:p>
        </p:txBody>
      </p:sp>
      <p:sp>
        <p:nvSpPr>
          <p:cNvPr id="45" name="TextBox 76"/>
          <p:cNvSpPr txBox="1"/>
          <p:nvPr/>
        </p:nvSpPr>
        <p:spPr>
          <a:xfrm>
            <a:off x="2114263" y="2489819"/>
            <a:ext cx="4248472" cy="461665"/>
          </a:xfrm>
          <a:prstGeom prst="rect">
            <a:avLst/>
          </a:prstGeom>
          <a:noFill/>
          <a:effectLst/>
        </p:spPr>
        <p:txBody>
          <a:bodyPr wrap="square" rtlCol="0">
            <a:spAutoFit/>
          </a:bodyPr>
          <a:lstStyle/>
          <a:p>
            <a:pPr algn="ctr"/>
            <a:r>
              <a:rPr lang="zh-CN" altLang="en-US" sz="2385" dirty="0" smtClean="0">
                <a:solidFill>
                  <a:schemeClr val="bg1"/>
                </a:solidFill>
                <a:latin typeface="微软雅黑" pitchFamily="34" charset="-122"/>
                <a:ea typeface="微软雅黑" pitchFamily="34" charset="-122"/>
              </a:rPr>
              <a:t>研究目标与研究内容</a:t>
            </a:r>
            <a:endParaRPr lang="zh-CN" altLang="en-US" sz="2385" dirty="0">
              <a:solidFill>
                <a:schemeClr val="bg1"/>
              </a:solidFill>
              <a:latin typeface="微软雅黑" pitchFamily="34" charset="-122"/>
              <a:ea typeface="微软雅黑" pitchFamily="34" charset="-122"/>
            </a:endParaRPr>
          </a:p>
        </p:txBody>
      </p:sp>
      <p:sp>
        <p:nvSpPr>
          <p:cNvPr id="8" name="文本框 7"/>
          <p:cNvSpPr txBox="1"/>
          <p:nvPr/>
        </p:nvSpPr>
        <p:spPr>
          <a:xfrm>
            <a:off x="8748464" y="4834780"/>
            <a:ext cx="354584" cy="276999"/>
          </a:xfrm>
          <a:prstGeom prst="rect">
            <a:avLst/>
          </a:prstGeom>
          <a:noFill/>
        </p:spPr>
        <p:txBody>
          <a:bodyPr wrap="none" rtlCol="0">
            <a:spAutoFit/>
          </a:bodyPr>
          <a:lstStyle/>
          <a:p>
            <a:r>
              <a:rPr kumimoji="1" lang="en-US" altLang="zh-CN" sz="1200" dirty="0" smtClean="0"/>
              <a:t>10</a:t>
            </a:r>
            <a:endParaRPr kumimoji="1" lang="zh-CN" altLang="en-US" sz="1200" dirty="0"/>
          </a:p>
        </p:txBody>
      </p:sp>
    </p:spTree>
    <p:extLst>
      <p:ext uri="{BB962C8B-B14F-4D97-AF65-F5344CB8AC3E}">
        <p14:creationId xmlns:p14="http://schemas.microsoft.com/office/powerpoint/2010/main" val="476094119"/>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500"/>
                                            <p:tgtEl>
                                              <p:spTgt spid="4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childTnLst>
                              </p:cTn>
                            </p:par>
                            <p:par>
                              <p:cTn id="14" fill="hold">
                                <p:stCondLst>
                                  <p:cond delay="500"/>
                                </p:stCondLst>
                                <p:childTnLst>
                                  <p:par>
                                    <p:cTn id="15" presetID="2" presetClass="entr" presetSubtype="1" fill="hold" grpId="0" nodeType="afterEffect" p14:presetBounceEnd="41000">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14:bounceEnd="41000">
                                          <p:cBhvr additive="base">
                                            <p:cTn id="17" dur="1000" fill="hold"/>
                                            <p:tgtEl>
                                              <p:spTgt spid="41"/>
                                            </p:tgtEl>
                                            <p:attrNameLst>
                                              <p:attrName>ppt_x</p:attrName>
                                            </p:attrNameLst>
                                          </p:cBhvr>
                                          <p:tavLst>
                                            <p:tav tm="0">
                                              <p:val>
                                                <p:strVal val="#ppt_x"/>
                                              </p:val>
                                            </p:tav>
                                            <p:tav tm="100000">
                                              <p:val>
                                                <p:strVal val="#ppt_x"/>
                                              </p:val>
                                            </p:tav>
                                          </p:tavLst>
                                        </p:anim>
                                        <p:anim calcmode="lin" valueType="num" p14:bounceEnd="41000">
                                          <p:cBhvr additive="base">
                                            <p:cTn id="18" dur="1000" fill="hold"/>
                                            <p:tgtEl>
                                              <p:spTgt spid="4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grpId="0" nodeType="afterEffect">
                                      <p:stCondLst>
                                        <p:cond delay="0"/>
                                      </p:stCondLst>
                                      <p:iterate type="lt">
                                        <p:tmPct val="10000"/>
                                      </p:iterate>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fill="hold"/>
                                            <p:tgtEl>
                                              <p:spTgt spid="42"/>
                                            </p:tgtEl>
                                            <p:attrNameLst>
                                              <p:attrName>ppt_x</p:attrName>
                                            </p:attrNameLst>
                                          </p:cBhvr>
                                          <p:tavLst>
                                            <p:tav tm="0">
                                              <p:val>
                                                <p:strVal val="0-#ppt_w/2"/>
                                              </p:val>
                                            </p:tav>
                                            <p:tav tm="100000">
                                              <p:val>
                                                <p:strVal val="#ppt_x"/>
                                              </p:val>
                                            </p:tav>
                                          </p:tavLst>
                                        </p:anim>
                                        <p:anim calcmode="lin" valueType="num">
                                          <p:cBhvr additive="base">
                                            <p:cTn id="23" dur="500" fill="hold"/>
                                            <p:tgtEl>
                                              <p:spTgt spid="42"/>
                                            </p:tgtEl>
                                            <p:attrNameLst>
                                              <p:attrName>ppt_y</p:attrName>
                                            </p:attrNameLst>
                                          </p:cBhvr>
                                          <p:tavLst>
                                            <p:tav tm="0">
                                              <p:val>
                                                <p:strVal val="0-#ppt_h/2"/>
                                              </p:val>
                                            </p:tav>
                                            <p:tav tm="100000">
                                              <p:val>
                                                <p:strVal val="#ppt_y"/>
                                              </p:val>
                                            </p:tav>
                                          </p:tavLst>
                                        </p:anim>
                                      </p:childTnLst>
                                    </p:cTn>
                                  </p:par>
                                </p:childTnLst>
                              </p:cTn>
                            </p:par>
                            <p:par>
                              <p:cTn id="24" fill="hold">
                                <p:stCondLst>
                                  <p:cond delay="2150"/>
                                </p:stCondLst>
                                <p:childTnLst>
                                  <p:par>
                                    <p:cTn id="25" presetID="42" presetClass="entr" presetSubtype="0" fill="hold" grpId="0" nodeType="afterEffect">
                                      <p:stCondLst>
                                        <p:cond delay="0"/>
                                      </p:stCondLst>
                                      <p:iterate type="lt">
                                        <p:tmPct val="10000"/>
                                      </p:iterate>
                                      <p:childTnLst>
                                        <p:set>
                                          <p:cBhvr>
                                            <p:cTn id="26" dur="1" fill="hold">
                                              <p:stCondLst>
                                                <p:cond delay="0"/>
                                              </p:stCondLst>
                                            </p:cTn>
                                            <p:tgtEl>
                                              <p:spTgt spid="45"/>
                                            </p:tgtEl>
                                            <p:attrNameLst>
                                              <p:attrName>style.visibility</p:attrName>
                                            </p:attrNameLst>
                                          </p:cBhvr>
                                          <p:to>
                                            <p:strVal val="visible"/>
                                          </p:to>
                                        </p:set>
                                        <p:animEffect transition="in" filter="fade">
                                          <p:cBhvr>
                                            <p:cTn id="27" dur="1000"/>
                                            <p:tgtEl>
                                              <p:spTgt spid="45"/>
                                            </p:tgtEl>
                                          </p:cBhvr>
                                        </p:animEffect>
                                        <p:anim calcmode="lin" valueType="num">
                                          <p:cBhvr>
                                            <p:cTn id="28" dur="1000" fill="hold"/>
                                            <p:tgtEl>
                                              <p:spTgt spid="45"/>
                                            </p:tgtEl>
                                            <p:attrNameLst>
                                              <p:attrName>ppt_x</p:attrName>
                                            </p:attrNameLst>
                                          </p:cBhvr>
                                          <p:tavLst>
                                            <p:tav tm="0">
                                              <p:val>
                                                <p:strVal val="#ppt_x"/>
                                              </p:val>
                                            </p:tav>
                                            <p:tav tm="100000">
                                              <p:val>
                                                <p:strVal val="#ppt_x"/>
                                              </p:val>
                                            </p:tav>
                                          </p:tavLst>
                                        </p:anim>
                                        <p:anim calcmode="lin" valueType="num">
                                          <p:cBhvr>
                                            <p:cTn id="2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500"/>
                                            <p:tgtEl>
                                              <p:spTgt spid="4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1000" fill="hold"/>
                                            <p:tgtEl>
                                              <p:spTgt spid="41"/>
                                            </p:tgtEl>
                                            <p:attrNameLst>
                                              <p:attrName>ppt_x</p:attrName>
                                            </p:attrNameLst>
                                          </p:cBhvr>
                                          <p:tavLst>
                                            <p:tav tm="0">
                                              <p:val>
                                                <p:strVal val="#ppt_x"/>
                                              </p:val>
                                            </p:tav>
                                            <p:tav tm="100000">
                                              <p:val>
                                                <p:strVal val="#ppt_x"/>
                                              </p:val>
                                            </p:tav>
                                          </p:tavLst>
                                        </p:anim>
                                        <p:anim calcmode="lin" valueType="num">
                                          <p:cBhvr additive="base">
                                            <p:cTn id="18" dur="1000" fill="hold"/>
                                            <p:tgtEl>
                                              <p:spTgt spid="4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grpId="0" nodeType="afterEffect">
                                      <p:stCondLst>
                                        <p:cond delay="0"/>
                                      </p:stCondLst>
                                      <p:iterate type="lt">
                                        <p:tmPct val="10000"/>
                                      </p:iterate>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fill="hold"/>
                                            <p:tgtEl>
                                              <p:spTgt spid="42"/>
                                            </p:tgtEl>
                                            <p:attrNameLst>
                                              <p:attrName>ppt_x</p:attrName>
                                            </p:attrNameLst>
                                          </p:cBhvr>
                                          <p:tavLst>
                                            <p:tav tm="0">
                                              <p:val>
                                                <p:strVal val="0-#ppt_w/2"/>
                                              </p:val>
                                            </p:tav>
                                            <p:tav tm="100000">
                                              <p:val>
                                                <p:strVal val="#ppt_x"/>
                                              </p:val>
                                            </p:tav>
                                          </p:tavLst>
                                        </p:anim>
                                        <p:anim calcmode="lin" valueType="num">
                                          <p:cBhvr additive="base">
                                            <p:cTn id="23" dur="500" fill="hold"/>
                                            <p:tgtEl>
                                              <p:spTgt spid="42"/>
                                            </p:tgtEl>
                                            <p:attrNameLst>
                                              <p:attrName>ppt_y</p:attrName>
                                            </p:attrNameLst>
                                          </p:cBhvr>
                                          <p:tavLst>
                                            <p:tav tm="0">
                                              <p:val>
                                                <p:strVal val="0-#ppt_h/2"/>
                                              </p:val>
                                            </p:tav>
                                            <p:tav tm="100000">
                                              <p:val>
                                                <p:strVal val="#ppt_y"/>
                                              </p:val>
                                            </p:tav>
                                          </p:tavLst>
                                        </p:anim>
                                      </p:childTnLst>
                                    </p:cTn>
                                  </p:par>
                                </p:childTnLst>
                              </p:cTn>
                            </p:par>
                            <p:par>
                              <p:cTn id="24" fill="hold">
                                <p:stCondLst>
                                  <p:cond delay="2150"/>
                                </p:stCondLst>
                                <p:childTnLst>
                                  <p:par>
                                    <p:cTn id="25" presetID="42" presetClass="entr" presetSubtype="0" fill="hold" grpId="0" nodeType="afterEffect">
                                      <p:stCondLst>
                                        <p:cond delay="0"/>
                                      </p:stCondLst>
                                      <p:iterate type="lt">
                                        <p:tmPct val="10000"/>
                                      </p:iterate>
                                      <p:childTnLst>
                                        <p:set>
                                          <p:cBhvr>
                                            <p:cTn id="26" dur="1" fill="hold">
                                              <p:stCondLst>
                                                <p:cond delay="0"/>
                                              </p:stCondLst>
                                            </p:cTn>
                                            <p:tgtEl>
                                              <p:spTgt spid="45"/>
                                            </p:tgtEl>
                                            <p:attrNameLst>
                                              <p:attrName>style.visibility</p:attrName>
                                            </p:attrNameLst>
                                          </p:cBhvr>
                                          <p:to>
                                            <p:strVal val="visible"/>
                                          </p:to>
                                        </p:set>
                                        <p:animEffect transition="in" filter="fade">
                                          <p:cBhvr>
                                            <p:cTn id="27" dur="1000"/>
                                            <p:tgtEl>
                                              <p:spTgt spid="45"/>
                                            </p:tgtEl>
                                          </p:cBhvr>
                                        </p:animEffect>
                                        <p:anim calcmode="lin" valueType="num">
                                          <p:cBhvr>
                                            <p:cTn id="28" dur="1000" fill="hold"/>
                                            <p:tgtEl>
                                              <p:spTgt spid="45"/>
                                            </p:tgtEl>
                                            <p:attrNameLst>
                                              <p:attrName>ppt_x</p:attrName>
                                            </p:attrNameLst>
                                          </p:cBhvr>
                                          <p:tavLst>
                                            <p:tav tm="0">
                                              <p:val>
                                                <p:strVal val="#ppt_x"/>
                                              </p:val>
                                            </p:tav>
                                            <p:tav tm="100000">
                                              <p:val>
                                                <p:strVal val="#ppt_x"/>
                                              </p:val>
                                            </p:tav>
                                          </p:tavLst>
                                        </p:anim>
                                        <p:anim calcmode="lin" valueType="num">
                                          <p:cBhvr>
                                            <p:cTn id="2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p:bldP spid="45"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ine 3"/>
          <p:cNvSpPr>
            <a:spLocks noChangeShapeType="1"/>
          </p:cNvSpPr>
          <p:nvPr/>
        </p:nvSpPr>
        <p:spPr bwMode="auto">
          <a:xfrm>
            <a:off x="231775" y="627063"/>
            <a:ext cx="4167778" cy="0"/>
          </a:xfrm>
          <a:prstGeom prst="line">
            <a:avLst/>
          </a:prstGeom>
          <a:noFill/>
          <a:ln w="6350">
            <a:solidFill>
              <a:srgbClr val="002C4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n>
                <a:solidFill>
                  <a:sysClr val="windowText" lastClr="000000"/>
                </a:solidFill>
              </a:ln>
            </a:endParaRPr>
          </a:p>
        </p:txBody>
      </p:sp>
      <p:sp>
        <p:nvSpPr>
          <p:cNvPr id="43" name="Text Box 4"/>
          <p:cNvSpPr txBox="1">
            <a:spLocks noChangeArrowheads="1"/>
          </p:cNvSpPr>
          <p:nvPr/>
        </p:nvSpPr>
        <p:spPr bwMode="auto">
          <a:xfrm>
            <a:off x="250825" y="266700"/>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itchFamily="34" charset="0"/>
              <a:buNone/>
            </a:pPr>
            <a:r>
              <a:rPr lang="zh-CN" altLang="en-US" b="1" dirty="0" smtClean="0">
                <a:solidFill>
                  <a:srgbClr val="002C42"/>
                </a:solidFill>
                <a:latin typeface="微软雅黑" pitchFamily="34" charset="-122"/>
                <a:ea typeface="微软雅黑" pitchFamily="34" charset="-122"/>
              </a:rPr>
              <a:t>研究目标</a:t>
            </a:r>
            <a:endParaRPr lang="en-US" altLang="zh-CN" b="1" dirty="0">
              <a:solidFill>
                <a:srgbClr val="002C42"/>
              </a:solidFill>
              <a:latin typeface="微软雅黑" pitchFamily="34" charset="-122"/>
              <a:ea typeface="微软雅黑" pitchFamily="34" charset="-122"/>
            </a:endParaRPr>
          </a:p>
        </p:txBody>
      </p:sp>
      <p:sp>
        <p:nvSpPr>
          <p:cNvPr id="2" name="矩形 1"/>
          <p:cNvSpPr/>
          <p:nvPr/>
        </p:nvSpPr>
        <p:spPr>
          <a:xfrm>
            <a:off x="395536" y="1202804"/>
            <a:ext cx="7773784" cy="1708160"/>
          </a:xfrm>
          <a:prstGeom prst="rect">
            <a:avLst/>
          </a:prstGeom>
        </p:spPr>
        <p:txBody>
          <a:bodyPr wrap="square">
            <a:spAutoFit/>
          </a:bodyPr>
          <a:lstStyle/>
          <a:p>
            <a:pPr algn="just">
              <a:spcBef>
                <a:spcPts val="600"/>
              </a:spcBef>
              <a:spcAft>
                <a:spcPts val="0"/>
              </a:spcAft>
            </a:pPr>
            <a:r>
              <a:rPr lang="en-US" altLang="zh-CN" kern="100" dirty="0" smtClean="0">
                <a:solidFill>
                  <a:schemeClr val="tx1">
                    <a:lumMod val="75000"/>
                    <a:lumOff val="25000"/>
                  </a:schemeClr>
                </a:solidFill>
                <a:latin typeface="Times New Roman" charset="0"/>
                <a:ea typeface="宋体" charset="-122"/>
              </a:rPr>
              <a:t>(</a:t>
            </a:r>
            <a:r>
              <a:rPr lang="en-US" altLang="zh-CN" kern="100" dirty="0">
                <a:solidFill>
                  <a:schemeClr val="tx1">
                    <a:lumMod val="75000"/>
                    <a:lumOff val="25000"/>
                  </a:schemeClr>
                </a:solidFill>
                <a:latin typeface="Times New Roman" charset="0"/>
                <a:ea typeface="宋体" charset="-122"/>
              </a:rPr>
              <a:t>1) </a:t>
            </a:r>
            <a:r>
              <a:rPr lang="zh-CN" altLang="en-US" kern="100" dirty="0" smtClean="0">
                <a:solidFill>
                  <a:schemeClr val="tx1">
                    <a:lumMod val="75000"/>
                    <a:lumOff val="25000"/>
                  </a:schemeClr>
                </a:solidFill>
                <a:latin typeface="Times New Roman" charset="0"/>
                <a:ea typeface="宋体" charset="-122"/>
              </a:rPr>
              <a:t>研究</a:t>
            </a:r>
            <a:r>
              <a:rPr lang="zh-CN" altLang="zh-CN" kern="100" dirty="0" smtClean="0">
                <a:solidFill>
                  <a:schemeClr val="tx1">
                    <a:lumMod val="75000"/>
                    <a:lumOff val="25000"/>
                  </a:schemeClr>
                </a:solidFill>
                <a:latin typeface="Times New Roman" charset="0"/>
                <a:ea typeface="宋体" charset="-122"/>
              </a:rPr>
              <a:t>大量</a:t>
            </a:r>
            <a:r>
              <a:rPr lang="zh-CN" altLang="zh-CN" kern="100" dirty="0">
                <a:solidFill>
                  <a:schemeClr val="tx1">
                    <a:lumMod val="75000"/>
                    <a:lumOff val="25000"/>
                  </a:schemeClr>
                </a:solidFill>
                <a:latin typeface="Times New Roman" charset="0"/>
                <a:ea typeface="宋体" charset="-122"/>
              </a:rPr>
              <a:t>异构数据上传到区块链上的</a:t>
            </a:r>
            <a:r>
              <a:rPr lang="zh-CN" altLang="zh-CN" b="1" kern="100" dirty="0">
                <a:latin typeface="Times New Roman" charset="0"/>
                <a:ea typeface="宋体" charset="-122"/>
              </a:rPr>
              <a:t>存储</a:t>
            </a:r>
            <a:r>
              <a:rPr lang="zh-CN" altLang="zh-CN" b="1" kern="100" dirty="0" smtClean="0">
                <a:latin typeface="Times New Roman" charset="0"/>
                <a:ea typeface="宋体" charset="-122"/>
              </a:rPr>
              <a:t>方案</a:t>
            </a:r>
            <a:r>
              <a:rPr lang="zh-CN" altLang="zh-CN" kern="100" dirty="0" smtClean="0">
                <a:solidFill>
                  <a:schemeClr val="tx1">
                    <a:lumMod val="75000"/>
                    <a:lumOff val="25000"/>
                  </a:schemeClr>
                </a:solidFill>
                <a:latin typeface="Times New Roman" charset="0"/>
                <a:ea typeface="宋体" charset="-122"/>
              </a:rPr>
              <a:t>。</a:t>
            </a:r>
            <a:endParaRPr lang="en-US" altLang="zh-CN" kern="100" dirty="0" smtClean="0">
              <a:solidFill>
                <a:schemeClr val="tx1">
                  <a:lumMod val="75000"/>
                  <a:lumOff val="25000"/>
                </a:schemeClr>
              </a:solidFill>
              <a:latin typeface="Times New Roman" charset="0"/>
              <a:ea typeface="宋体" charset="-122"/>
            </a:endParaRPr>
          </a:p>
          <a:p>
            <a:pPr algn="just">
              <a:spcBef>
                <a:spcPts val="600"/>
              </a:spcBef>
              <a:spcAft>
                <a:spcPts val="0"/>
              </a:spcAft>
            </a:pPr>
            <a:endParaRPr lang="en-US" altLang="zh-CN" dirty="0" smtClean="0">
              <a:solidFill>
                <a:schemeClr val="tx1">
                  <a:lumMod val="75000"/>
                  <a:lumOff val="25000"/>
                </a:schemeClr>
              </a:solidFill>
              <a:latin typeface="Times New Roman" charset="0"/>
              <a:ea typeface="宋体" charset="-122"/>
            </a:endParaRPr>
          </a:p>
          <a:p>
            <a:pPr algn="just">
              <a:spcBef>
                <a:spcPts val="600"/>
              </a:spcBef>
              <a:spcAft>
                <a:spcPts val="0"/>
              </a:spcAft>
            </a:pPr>
            <a:r>
              <a:rPr lang="en-US" altLang="zh-CN" kern="100" dirty="0" smtClean="0">
                <a:solidFill>
                  <a:schemeClr val="tx1">
                    <a:lumMod val="75000"/>
                    <a:lumOff val="25000"/>
                  </a:schemeClr>
                </a:solidFill>
                <a:latin typeface="Times New Roman" charset="0"/>
                <a:ea typeface="宋体" charset="-122"/>
              </a:rPr>
              <a:t>(</a:t>
            </a:r>
            <a:r>
              <a:rPr lang="en-US" altLang="zh-CN" kern="100" dirty="0">
                <a:solidFill>
                  <a:schemeClr val="tx1">
                    <a:lumMod val="75000"/>
                    <a:lumOff val="25000"/>
                  </a:schemeClr>
                </a:solidFill>
                <a:latin typeface="Times New Roman" charset="0"/>
                <a:ea typeface="宋体" charset="-122"/>
              </a:rPr>
              <a:t>2) </a:t>
            </a:r>
            <a:r>
              <a:rPr lang="zh-CN" altLang="en-US" kern="100" dirty="0" smtClean="0">
                <a:solidFill>
                  <a:schemeClr val="tx1">
                    <a:lumMod val="75000"/>
                    <a:lumOff val="25000"/>
                  </a:schemeClr>
                </a:solidFill>
                <a:latin typeface="Times New Roman" charset="0"/>
                <a:ea typeface="宋体" charset="-122"/>
              </a:rPr>
              <a:t>使用双链结合的架构和</a:t>
            </a:r>
            <a:r>
              <a:rPr lang="zh-CN" altLang="zh-CN" kern="100" dirty="0" smtClean="0">
                <a:solidFill>
                  <a:schemeClr val="tx1">
                    <a:lumMod val="75000"/>
                    <a:lumOff val="25000"/>
                  </a:schemeClr>
                </a:solidFill>
                <a:latin typeface="Times New Roman" charset="0"/>
                <a:ea typeface="宋体" charset="-122"/>
              </a:rPr>
              <a:t>加密</a:t>
            </a:r>
            <a:r>
              <a:rPr lang="zh-CN" altLang="zh-CN" kern="100" dirty="0">
                <a:solidFill>
                  <a:schemeClr val="tx1">
                    <a:lumMod val="75000"/>
                    <a:lumOff val="25000"/>
                  </a:schemeClr>
                </a:solidFill>
                <a:latin typeface="Times New Roman" charset="0"/>
                <a:ea typeface="宋体" charset="-122"/>
              </a:rPr>
              <a:t>技术保障具备法律效力的</a:t>
            </a:r>
            <a:r>
              <a:rPr lang="zh-CN" altLang="zh-CN" b="1" kern="100" dirty="0">
                <a:latin typeface="Times New Roman" charset="0"/>
                <a:ea typeface="宋体" charset="-122"/>
              </a:rPr>
              <a:t>鉴证服务</a:t>
            </a:r>
            <a:r>
              <a:rPr lang="zh-CN" altLang="zh-CN" kern="100" dirty="0" smtClean="0">
                <a:solidFill>
                  <a:schemeClr val="tx1">
                    <a:lumMod val="75000"/>
                    <a:lumOff val="25000"/>
                  </a:schemeClr>
                </a:solidFill>
                <a:latin typeface="Times New Roman" charset="0"/>
                <a:ea typeface="宋体" charset="-122"/>
              </a:rPr>
              <a:t>。</a:t>
            </a:r>
            <a:endParaRPr lang="en-US" altLang="zh-CN" kern="100" dirty="0" smtClean="0">
              <a:solidFill>
                <a:schemeClr val="tx1">
                  <a:lumMod val="75000"/>
                  <a:lumOff val="25000"/>
                </a:schemeClr>
              </a:solidFill>
              <a:latin typeface="Times New Roman" charset="0"/>
              <a:ea typeface="宋体" charset="-122"/>
            </a:endParaRPr>
          </a:p>
          <a:p>
            <a:pPr algn="just">
              <a:spcBef>
                <a:spcPts val="600"/>
              </a:spcBef>
              <a:spcAft>
                <a:spcPts val="0"/>
              </a:spcAft>
            </a:pPr>
            <a:endParaRPr lang="zh-CN" altLang="zh-CN" dirty="0">
              <a:solidFill>
                <a:schemeClr val="tx1">
                  <a:lumMod val="75000"/>
                  <a:lumOff val="25000"/>
                </a:schemeClr>
              </a:solidFill>
              <a:latin typeface="Times New Roman" charset="0"/>
              <a:ea typeface="宋体" charset="-122"/>
            </a:endParaRPr>
          </a:p>
          <a:p>
            <a:r>
              <a:rPr lang="en-US" altLang="zh-CN" kern="100" dirty="0">
                <a:solidFill>
                  <a:schemeClr val="tx1">
                    <a:lumMod val="75000"/>
                    <a:lumOff val="25000"/>
                  </a:schemeClr>
                </a:solidFill>
                <a:latin typeface="Times New Roman" charset="0"/>
                <a:ea typeface="宋体" charset="-122"/>
              </a:rPr>
              <a:t>(3) </a:t>
            </a:r>
            <a:r>
              <a:rPr lang="zh-CN" altLang="en-US" kern="100" dirty="0" smtClean="0">
                <a:solidFill>
                  <a:schemeClr val="tx1">
                    <a:lumMod val="75000"/>
                    <a:lumOff val="25000"/>
                  </a:schemeClr>
                </a:solidFill>
                <a:latin typeface="Times New Roman" charset="0"/>
                <a:ea typeface="宋体" charset="-122"/>
                <a:cs typeface="Times New Roman" charset="0"/>
              </a:rPr>
              <a:t>设计</a:t>
            </a:r>
            <a:r>
              <a:rPr lang="zh-CN" altLang="zh-CN" kern="100" dirty="0" smtClean="0">
                <a:solidFill>
                  <a:schemeClr val="tx1">
                    <a:lumMod val="75000"/>
                    <a:lumOff val="25000"/>
                  </a:schemeClr>
                </a:solidFill>
                <a:latin typeface="Times New Roman" charset="0"/>
                <a:ea typeface="宋体" charset="-122"/>
                <a:cs typeface="Times New Roman" charset="0"/>
              </a:rPr>
              <a:t>学历</a:t>
            </a:r>
            <a:r>
              <a:rPr lang="zh-CN" altLang="zh-CN" b="1" kern="100" dirty="0">
                <a:latin typeface="Times New Roman" charset="0"/>
                <a:ea typeface="宋体" charset="-122"/>
                <a:cs typeface="Times New Roman" charset="0"/>
              </a:rPr>
              <a:t>数据分享</a:t>
            </a:r>
            <a:r>
              <a:rPr lang="zh-CN" altLang="zh-CN" kern="100" dirty="0" smtClean="0">
                <a:solidFill>
                  <a:schemeClr val="tx1">
                    <a:lumMod val="75000"/>
                    <a:lumOff val="25000"/>
                  </a:schemeClr>
                </a:solidFill>
                <a:latin typeface="Times New Roman" charset="0"/>
                <a:ea typeface="宋体" charset="-122"/>
                <a:cs typeface="Times New Roman" charset="0"/>
              </a:rPr>
              <a:t>的</a:t>
            </a:r>
            <a:r>
              <a:rPr lang="zh-CN" altLang="en-US" kern="100" dirty="0" smtClean="0">
                <a:solidFill>
                  <a:schemeClr val="tx1">
                    <a:lumMod val="75000"/>
                    <a:lumOff val="25000"/>
                  </a:schemeClr>
                </a:solidFill>
                <a:latin typeface="Times New Roman" charset="0"/>
                <a:ea typeface="宋体" charset="-122"/>
                <a:cs typeface="Times New Roman" charset="0"/>
              </a:rPr>
              <a:t>形式，保障分享数据的</a:t>
            </a:r>
            <a:r>
              <a:rPr lang="zh-CN" altLang="zh-CN" kern="100" dirty="0" smtClean="0">
                <a:solidFill>
                  <a:schemeClr val="tx1">
                    <a:lumMod val="75000"/>
                    <a:lumOff val="25000"/>
                  </a:schemeClr>
                </a:solidFill>
                <a:latin typeface="Times New Roman" charset="0"/>
                <a:ea typeface="宋体" charset="-122"/>
                <a:cs typeface="Times New Roman" charset="0"/>
              </a:rPr>
              <a:t>真实性。</a:t>
            </a:r>
            <a:r>
              <a:rPr lang="zh-CN" altLang="zh-CN" dirty="0" smtClean="0">
                <a:solidFill>
                  <a:schemeClr val="tx1">
                    <a:lumMod val="75000"/>
                    <a:lumOff val="25000"/>
                  </a:schemeClr>
                </a:solidFill>
              </a:rPr>
              <a:t> </a:t>
            </a:r>
            <a:endParaRPr lang="zh-CN" altLang="en-US" dirty="0">
              <a:solidFill>
                <a:schemeClr val="tx1">
                  <a:lumMod val="75000"/>
                  <a:lumOff val="25000"/>
                </a:schemeClr>
              </a:solidFill>
            </a:endParaRPr>
          </a:p>
        </p:txBody>
      </p:sp>
      <p:sp>
        <p:nvSpPr>
          <p:cNvPr id="5" name="文本框 4"/>
          <p:cNvSpPr txBox="1"/>
          <p:nvPr/>
        </p:nvSpPr>
        <p:spPr>
          <a:xfrm>
            <a:off x="8748464" y="4834780"/>
            <a:ext cx="343171" cy="276999"/>
          </a:xfrm>
          <a:prstGeom prst="rect">
            <a:avLst/>
          </a:prstGeom>
          <a:noFill/>
        </p:spPr>
        <p:txBody>
          <a:bodyPr wrap="none" rtlCol="0">
            <a:spAutoFit/>
          </a:bodyPr>
          <a:lstStyle/>
          <a:p>
            <a:r>
              <a:rPr kumimoji="1" lang="en-US" altLang="zh-CN" sz="1200" dirty="0" smtClean="0"/>
              <a:t>11</a:t>
            </a:r>
            <a:endParaRPr kumimoji="1" lang="zh-CN" altLang="en-US" sz="1200" dirty="0"/>
          </a:p>
        </p:txBody>
      </p:sp>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ine 3"/>
          <p:cNvSpPr>
            <a:spLocks noChangeShapeType="1"/>
          </p:cNvSpPr>
          <p:nvPr/>
        </p:nvSpPr>
        <p:spPr bwMode="auto">
          <a:xfrm>
            <a:off x="231775" y="627063"/>
            <a:ext cx="4167778" cy="0"/>
          </a:xfrm>
          <a:prstGeom prst="line">
            <a:avLst/>
          </a:prstGeom>
          <a:noFill/>
          <a:ln w="6350">
            <a:solidFill>
              <a:srgbClr val="002C4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n>
                <a:solidFill>
                  <a:sysClr val="windowText" lastClr="000000"/>
                </a:solidFill>
              </a:ln>
            </a:endParaRPr>
          </a:p>
        </p:txBody>
      </p:sp>
      <p:sp>
        <p:nvSpPr>
          <p:cNvPr id="43" name="Text Box 4"/>
          <p:cNvSpPr txBox="1">
            <a:spLocks noChangeArrowheads="1"/>
          </p:cNvSpPr>
          <p:nvPr/>
        </p:nvSpPr>
        <p:spPr bwMode="auto">
          <a:xfrm>
            <a:off x="250825" y="266700"/>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itchFamily="34" charset="0"/>
              <a:buNone/>
            </a:pPr>
            <a:r>
              <a:rPr lang="zh-CN" altLang="en-US" b="1" dirty="0" smtClean="0">
                <a:solidFill>
                  <a:srgbClr val="002C42"/>
                </a:solidFill>
                <a:latin typeface="微软雅黑" pitchFamily="34" charset="-122"/>
                <a:ea typeface="微软雅黑" pitchFamily="34" charset="-122"/>
              </a:rPr>
              <a:t>研究内容</a:t>
            </a:r>
            <a:endParaRPr lang="en-US" altLang="zh-CN" b="1" dirty="0">
              <a:solidFill>
                <a:srgbClr val="002C42"/>
              </a:solidFill>
              <a:latin typeface="微软雅黑" pitchFamily="34" charset="-122"/>
              <a:ea typeface="微软雅黑" pitchFamily="34" charset="-122"/>
            </a:endParaRPr>
          </a:p>
        </p:txBody>
      </p:sp>
      <p:sp>
        <p:nvSpPr>
          <p:cNvPr id="2" name="矩形 1"/>
          <p:cNvSpPr/>
          <p:nvPr/>
        </p:nvSpPr>
        <p:spPr>
          <a:xfrm>
            <a:off x="611560" y="1130796"/>
            <a:ext cx="5256584" cy="677108"/>
          </a:xfrm>
          <a:prstGeom prst="rect">
            <a:avLst/>
          </a:prstGeom>
        </p:spPr>
        <p:txBody>
          <a:bodyPr wrap="square">
            <a:spAutoFit/>
          </a:bodyPr>
          <a:lstStyle/>
          <a:p>
            <a:pPr marL="342900" indent="-342900">
              <a:buAutoNum type="arabicParenBoth"/>
            </a:pPr>
            <a:r>
              <a:rPr lang="zh-CN" altLang="zh-CN" sz="2000" b="1" dirty="0" smtClean="0"/>
              <a:t>学历</a:t>
            </a:r>
            <a:r>
              <a:rPr lang="zh-CN" altLang="zh-CN" sz="2000" b="1" dirty="0"/>
              <a:t>数据的存证设计</a:t>
            </a:r>
            <a:r>
              <a:rPr lang="zh-CN" altLang="zh-CN" sz="2000" b="1" dirty="0" smtClean="0"/>
              <a:t>研究</a:t>
            </a:r>
            <a:endParaRPr lang="en-US" altLang="zh-CN" sz="2000" b="1" dirty="0"/>
          </a:p>
          <a:p>
            <a:pPr marL="285750" lvl="0" indent="-285750">
              <a:buFont typeface="Wingdings" charset="2"/>
              <a:buChar char="Ø"/>
            </a:pPr>
            <a:endParaRPr lang="zh-CN" altLang="zh-CN" dirty="0"/>
          </a:p>
        </p:txBody>
      </p:sp>
      <p:pic>
        <p:nvPicPr>
          <p:cNvPr id="3" name="图片 2"/>
          <p:cNvPicPr>
            <a:picLocks noChangeAspect="1"/>
          </p:cNvPicPr>
          <p:nvPr/>
        </p:nvPicPr>
        <p:blipFill>
          <a:blip r:embed="rId3"/>
          <a:stretch>
            <a:fillRect/>
          </a:stretch>
        </p:blipFill>
        <p:spPr>
          <a:xfrm>
            <a:off x="6084168" y="3003004"/>
            <a:ext cx="2553450" cy="1420357"/>
          </a:xfrm>
          <a:prstGeom prst="rect">
            <a:avLst/>
          </a:prstGeom>
        </p:spPr>
      </p:pic>
      <p:sp>
        <p:nvSpPr>
          <p:cNvPr id="4" name="矩形 3"/>
          <p:cNvSpPr/>
          <p:nvPr/>
        </p:nvSpPr>
        <p:spPr>
          <a:xfrm>
            <a:off x="758656" y="1462439"/>
            <a:ext cx="8277840" cy="1200329"/>
          </a:xfrm>
          <a:prstGeom prst="rect">
            <a:avLst/>
          </a:prstGeom>
        </p:spPr>
        <p:txBody>
          <a:bodyPr wrap="square">
            <a:spAutoFit/>
          </a:bodyPr>
          <a:lstStyle/>
          <a:p>
            <a:pPr marL="342900" indent="-342900">
              <a:buAutoNum type="arabicParenBoth"/>
            </a:pPr>
            <a:endParaRPr lang="en-US" altLang="zh-CN" dirty="0"/>
          </a:p>
          <a:p>
            <a:pPr marL="285750" lvl="0" indent="-285750">
              <a:buFont typeface="Wingdings" charset="2"/>
              <a:buChar char="Ø"/>
            </a:pPr>
            <a:r>
              <a:rPr lang="zh-CN" altLang="zh-CN" dirty="0"/>
              <a:t>研究异构学历数据的粒度层次</a:t>
            </a:r>
            <a:r>
              <a:rPr lang="zh-CN" altLang="zh-CN" dirty="0" smtClean="0"/>
              <a:t>划分和</a:t>
            </a:r>
            <a:r>
              <a:rPr lang="zh-CN" altLang="zh-CN" dirty="0"/>
              <a:t>分类表达规范。</a:t>
            </a:r>
            <a:endParaRPr lang="en-US" altLang="zh-CN" dirty="0"/>
          </a:p>
          <a:p>
            <a:pPr marL="285750" lvl="0" indent="-285750">
              <a:buFont typeface="Wingdings" charset="2"/>
              <a:buChar char="Ø"/>
            </a:pPr>
            <a:endParaRPr lang="zh-CN" altLang="zh-CN" dirty="0"/>
          </a:p>
          <a:p>
            <a:pPr marL="285750" lvl="0" indent="-285750">
              <a:buFont typeface="Wingdings" charset="2"/>
              <a:buChar char="Ø"/>
            </a:pPr>
            <a:r>
              <a:rPr lang="zh-CN" altLang="zh-CN" dirty="0"/>
              <a:t>基于中国国家标准《统一内容标签格式规范》对上链数据进行统一</a:t>
            </a:r>
            <a:r>
              <a:rPr lang="zh-CN" altLang="zh-CN" dirty="0" smtClean="0"/>
              <a:t>标注</a:t>
            </a:r>
            <a:endParaRPr lang="en-US" altLang="zh-CN" dirty="0"/>
          </a:p>
        </p:txBody>
      </p:sp>
      <p:sp>
        <p:nvSpPr>
          <p:cNvPr id="5" name="矩形 4"/>
          <p:cNvSpPr/>
          <p:nvPr/>
        </p:nvSpPr>
        <p:spPr>
          <a:xfrm>
            <a:off x="758656" y="2858988"/>
            <a:ext cx="5199256" cy="1200329"/>
          </a:xfrm>
          <a:prstGeom prst="rect">
            <a:avLst/>
          </a:prstGeom>
        </p:spPr>
        <p:txBody>
          <a:bodyPr wrap="square">
            <a:spAutoFit/>
          </a:bodyPr>
          <a:lstStyle/>
          <a:p>
            <a:pPr marL="285750" lvl="0" indent="-285750">
              <a:buFont typeface="Wingdings" charset="2"/>
              <a:buChar char="Ø"/>
            </a:pPr>
            <a:r>
              <a:rPr lang="zh-CN" altLang="zh-CN" dirty="0" smtClean="0"/>
              <a:t>划分</a:t>
            </a:r>
            <a:r>
              <a:rPr lang="zh-CN" altLang="zh-CN" dirty="0"/>
              <a:t>学历数据上链优先级并设计存储方案。</a:t>
            </a:r>
            <a:endParaRPr lang="en-US" altLang="zh-CN" dirty="0"/>
          </a:p>
          <a:p>
            <a:pPr marL="285750" lvl="0" indent="-285750">
              <a:buFont typeface="Wingdings" charset="2"/>
              <a:buChar char="Ø"/>
            </a:pPr>
            <a:endParaRPr lang="zh-CN" altLang="zh-CN" dirty="0"/>
          </a:p>
          <a:p>
            <a:pPr marL="285750" lvl="0" indent="-285750">
              <a:buFont typeface="Wingdings" charset="2"/>
              <a:buChar char="Ø"/>
            </a:pPr>
            <a:r>
              <a:rPr lang="zh-CN" altLang="zh-CN" dirty="0" smtClean="0"/>
              <a:t>设计</a:t>
            </a:r>
            <a:r>
              <a:rPr lang="zh-CN" altLang="zh-CN" dirty="0"/>
              <a:t>数据存证时基于国产密码算法</a:t>
            </a:r>
            <a:r>
              <a:rPr lang="en-US" altLang="zh-CN" dirty="0" smtClean="0"/>
              <a:t>SM3</a:t>
            </a:r>
            <a:r>
              <a:rPr lang="zh-CN" altLang="zh-CN" dirty="0" smtClean="0"/>
              <a:t>和</a:t>
            </a:r>
            <a:r>
              <a:rPr lang="en-US" altLang="zh-CN" dirty="0"/>
              <a:t>SM4</a:t>
            </a:r>
            <a:r>
              <a:rPr lang="zh-CN" altLang="zh-CN" dirty="0"/>
              <a:t>的数据加密方案。</a:t>
            </a:r>
          </a:p>
        </p:txBody>
      </p:sp>
      <p:sp>
        <p:nvSpPr>
          <p:cNvPr id="8" name="文本框 7"/>
          <p:cNvSpPr txBox="1"/>
          <p:nvPr/>
        </p:nvSpPr>
        <p:spPr>
          <a:xfrm>
            <a:off x="8748464" y="4834780"/>
            <a:ext cx="354584" cy="276999"/>
          </a:xfrm>
          <a:prstGeom prst="rect">
            <a:avLst/>
          </a:prstGeom>
          <a:noFill/>
        </p:spPr>
        <p:txBody>
          <a:bodyPr wrap="none" rtlCol="0">
            <a:spAutoFit/>
          </a:bodyPr>
          <a:lstStyle/>
          <a:p>
            <a:r>
              <a:rPr kumimoji="1" lang="en-US" altLang="zh-CN" sz="1200" dirty="0" smtClean="0"/>
              <a:t>12</a:t>
            </a:r>
            <a:endParaRPr kumimoji="1" lang="zh-CN" altLang="en-US" sz="1200" dirty="0"/>
          </a:p>
        </p:txBody>
      </p:sp>
    </p:spTree>
    <p:extLst>
      <p:ext uri="{BB962C8B-B14F-4D97-AF65-F5344CB8AC3E}">
        <p14:creationId xmlns:p14="http://schemas.microsoft.com/office/powerpoint/2010/main" val="1155355843"/>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ine 3"/>
          <p:cNvSpPr>
            <a:spLocks noChangeShapeType="1"/>
          </p:cNvSpPr>
          <p:nvPr/>
        </p:nvSpPr>
        <p:spPr bwMode="auto">
          <a:xfrm>
            <a:off x="231775" y="627063"/>
            <a:ext cx="4167778" cy="0"/>
          </a:xfrm>
          <a:prstGeom prst="line">
            <a:avLst/>
          </a:prstGeom>
          <a:noFill/>
          <a:ln w="6350">
            <a:solidFill>
              <a:srgbClr val="002C4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n>
                <a:solidFill>
                  <a:sysClr val="windowText" lastClr="000000"/>
                </a:solidFill>
              </a:ln>
            </a:endParaRPr>
          </a:p>
        </p:txBody>
      </p:sp>
      <p:sp>
        <p:nvSpPr>
          <p:cNvPr id="43" name="Text Box 4"/>
          <p:cNvSpPr txBox="1">
            <a:spLocks noChangeArrowheads="1"/>
          </p:cNvSpPr>
          <p:nvPr/>
        </p:nvSpPr>
        <p:spPr bwMode="auto">
          <a:xfrm>
            <a:off x="250825" y="266700"/>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itchFamily="34" charset="0"/>
              <a:buNone/>
            </a:pPr>
            <a:r>
              <a:rPr lang="zh-CN" altLang="en-US" b="1" dirty="0" smtClean="0">
                <a:solidFill>
                  <a:srgbClr val="002C42"/>
                </a:solidFill>
                <a:latin typeface="微软雅黑" pitchFamily="34" charset="-122"/>
                <a:ea typeface="微软雅黑" pitchFamily="34" charset="-122"/>
              </a:rPr>
              <a:t>研究内容</a:t>
            </a:r>
            <a:endParaRPr lang="en-US" altLang="zh-CN" b="1" dirty="0">
              <a:solidFill>
                <a:srgbClr val="002C42"/>
              </a:solidFill>
              <a:latin typeface="微软雅黑" pitchFamily="34" charset="-122"/>
              <a:ea typeface="微软雅黑" pitchFamily="34" charset="-122"/>
            </a:endParaRPr>
          </a:p>
        </p:txBody>
      </p:sp>
      <p:sp>
        <p:nvSpPr>
          <p:cNvPr id="2" name="矩形 1"/>
          <p:cNvSpPr/>
          <p:nvPr/>
        </p:nvSpPr>
        <p:spPr>
          <a:xfrm>
            <a:off x="611559" y="1130796"/>
            <a:ext cx="8024439" cy="2339102"/>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altLang="zh-CN" sz="2000" b="1" dirty="0" smtClean="0"/>
              <a:t>(2) </a:t>
            </a:r>
            <a:r>
              <a:rPr lang="zh-CN" altLang="zh-CN" sz="2000" b="1" dirty="0" smtClean="0"/>
              <a:t>学历</a:t>
            </a:r>
            <a:r>
              <a:rPr lang="zh-CN" altLang="zh-CN" sz="2000" b="1" dirty="0"/>
              <a:t>数据的鉴证技术</a:t>
            </a:r>
            <a:r>
              <a:rPr lang="zh-CN" altLang="zh-CN" sz="2000" b="1" dirty="0" smtClean="0"/>
              <a:t>研究</a:t>
            </a:r>
            <a:endParaRPr lang="en-US" altLang="zh-CN" sz="2000" b="1" dirty="0" smtClean="0"/>
          </a:p>
          <a:p>
            <a:pPr marL="342900" marR="0" lvl="0" indent="-342900" defTabSz="914400" eaLnBrk="1" fontAlgn="auto" latinLnBrk="0" hangingPunct="1">
              <a:lnSpc>
                <a:spcPct val="100000"/>
              </a:lnSpc>
              <a:spcBef>
                <a:spcPts val="0"/>
              </a:spcBef>
              <a:spcAft>
                <a:spcPts val="0"/>
              </a:spcAft>
              <a:buClrTx/>
              <a:buSzTx/>
              <a:buFontTx/>
              <a:buNone/>
              <a:tabLst/>
              <a:defRPr/>
            </a:pPr>
            <a:endParaRPr lang="en-US" altLang="zh-CN" dirty="0" smtClean="0"/>
          </a:p>
          <a:p>
            <a:pPr marL="285750" lvl="0" indent="-285750">
              <a:buFont typeface="Wingdings" charset="2"/>
              <a:buChar char="Ø"/>
            </a:pPr>
            <a:r>
              <a:rPr lang="zh-CN" altLang="zh-CN" dirty="0"/>
              <a:t>基于国产密码算法（</a:t>
            </a:r>
            <a:r>
              <a:rPr lang="en-US" altLang="zh-CN" dirty="0"/>
              <a:t>SM3</a:t>
            </a:r>
            <a:r>
              <a:rPr lang="zh-CN" altLang="zh-CN" dirty="0"/>
              <a:t>、</a:t>
            </a:r>
            <a:r>
              <a:rPr lang="en-US" altLang="zh-CN" dirty="0"/>
              <a:t>SM4</a:t>
            </a:r>
            <a:r>
              <a:rPr lang="zh-CN" altLang="zh-CN" dirty="0"/>
              <a:t>）和联盟链（</a:t>
            </a:r>
            <a:r>
              <a:rPr lang="en-US" altLang="zh-CN" dirty="0" err="1"/>
              <a:t>Hyperledger</a:t>
            </a:r>
            <a:r>
              <a:rPr lang="en-US" altLang="zh-CN" dirty="0"/>
              <a:t> Fabric</a:t>
            </a:r>
            <a:r>
              <a:rPr lang="zh-CN" altLang="zh-CN" dirty="0"/>
              <a:t>）存储数据的特性，分析并确定鉴证学历数据时需要的鉴证要素以及鉴证方法</a:t>
            </a:r>
            <a:r>
              <a:rPr lang="zh-CN" altLang="zh-CN" dirty="0" smtClean="0"/>
              <a:t>。</a:t>
            </a:r>
            <a:endParaRPr lang="en-US" altLang="zh-CN" dirty="0" smtClean="0"/>
          </a:p>
          <a:p>
            <a:pPr marL="285750" lvl="0" indent="-285750">
              <a:buFont typeface="Wingdings" charset="2"/>
              <a:buChar char="Ø"/>
            </a:pPr>
            <a:endParaRPr lang="zh-CN" altLang="zh-CN" dirty="0"/>
          </a:p>
          <a:p>
            <a:pPr marL="285750" lvl="0" indent="-285750">
              <a:buFont typeface="Wingdings" charset="2"/>
              <a:buChar char="Ø"/>
            </a:pPr>
            <a:r>
              <a:rPr lang="zh-CN" altLang="zh-CN" dirty="0" smtClean="0"/>
              <a:t>设计</a:t>
            </a:r>
            <a:r>
              <a:rPr lang="zh-CN" altLang="zh-CN" dirty="0"/>
              <a:t>基于公有链（</a:t>
            </a:r>
            <a:r>
              <a:rPr lang="en-US" altLang="zh-CN" dirty="0" err="1"/>
              <a:t>Ethereum</a:t>
            </a:r>
            <a:r>
              <a:rPr lang="zh-CN" altLang="zh-CN" dirty="0"/>
              <a:t>）结合联盟链（</a:t>
            </a:r>
            <a:r>
              <a:rPr lang="en-US" altLang="zh-CN" dirty="0" err="1"/>
              <a:t>Hyperledger</a:t>
            </a:r>
            <a:r>
              <a:rPr lang="en-US" altLang="zh-CN" dirty="0"/>
              <a:t> Fabric</a:t>
            </a:r>
            <a:r>
              <a:rPr lang="zh-CN" altLang="zh-CN" dirty="0"/>
              <a:t>）的鉴证方案。</a:t>
            </a:r>
          </a:p>
          <a:p>
            <a:pPr marL="342900" marR="0" lvl="0" indent="-342900" defTabSz="914400" eaLnBrk="1" fontAlgn="auto" latinLnBrk="0" hangingPunct="1">
              <a:lnSpc>
                <a:spcPct val="100000"/>
              </a:lnSpc>
              <a:spcBef>
                <a:spcPts val="0"/>
              </a:spcBef>
              <a:spcAft>
                <a:spcPts val="0"/>
              </a:spcAft>
              <a:buClrTx/>
              <a:buSzTx/>
              <a:buFontTx/>
              <a:buNone/>
              <a:tabLst/>
              <a:defRPr/>
            </a:pPr>
            <a:r>
              <a:rPr lang="zh-CN" altLang="zh-CN" dirty="0" smtClean="0"/>
              <a:t> </a:t>
            </a:r>
            <a:endParaRPr lang="zh-CN" altLang="zh-CN" dirty="0"/>
          </a:p>
        </p:txBody>
      </p:sp>
      <p:pic>
        <p:nvPicPr>
          <p:cNvPr id="3" name="图片 2"/>
          <p:cNvPicPr>
            <a:picLocks noChangeAspect="1"/>
          </p:cNvPicPr>
          <p:nvPr/>
        </p:nvPicPr>
        <p:blipFill>
          <a:blip r:embed="rId3"/>
          <a:stretch>
            <a:fillRect/>
          </a:stretch>
        </p:blipFill>
        <p:spPr>
          <a:xfrm>
            <a:off x="6012160" y="3363044"/>
            <a:ext cx="2510569" cy="1396504"/>
          </a:xfrm>
          <a:prstGeom prst="rect">
            <a:avLst/>
          </a:prstGeom>
        </p:spPr>
      </p:pic>
      <p:sp>
        <p:nvSpPr>
          <p:cNvPr id="6" name="文本框 5"/>
          <p:cNvSpPr txBox="1"/>
          <p:nvPr/>
        </p:nvSpPr>
        <p:spPr>
          <a:xfrm>
            <a:off x="8748464" y="4834780"/>
            <a:ext cx="354584" cy="276999"/>
          </a:xfrm>
          <a:prstGeom prst="rect">
            <a:avLst/>
          </a:prstGeom>
          <a:noFill/>
        </p:spPr>
        <p:txBody>
          <a:bodyPr wrap="none" rtlCol="0">
            <a:spAutoFit/>
          </a:bodyPr>
          <a:lstStyle/>
          <a:p>
            <a:r>
              <a:rPr kumimoji="1" lang="en-US" altLang="zh-CN" sz="1200" dirty="0" smtClean="0"/>
              <a:t>13</a:t>
            </a:r>
            <a:endParaRPr kumimoji="1" lang="zh-CN" altLang="en-US" sz="1200" dirty="0"/>
          </a:p>
        </p:txBody>
      </p:sp>
    </p:spTree>
    <p:extLst>
      <p:ext uri="{BB962C8B-B14F-4D97-AF65-F5344CB8AC3E}">
        <p14:creationId xmlns:p14="http://schemas.microsoft.com/office/powerpoint/2010/main" val="1044426106"/>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ine 3"/>
          <p:cNvSpPr>
            <a:spLocks noChangeShapeType="1"/>
          </p:cNvSpPr>
          <p:nvPr/>
        </p:nvSpPr>
        <p:spPr bwMode="auto">
          <a:xfrm>
            <a:off x="231775" y="627063"/>
            <a:ext cx="4167778" cy="0"/>
          </a:xfrm>
          <a:prstGeom prst="line">
            <a:avLst/>
          </a:prstGeom>
          <a:noFill/>
          <a:ln w="6350">
            <a:solidFill>
              <a:srgbClr val="002C4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n>
                <a:solidFill>
                  <a:sysClr val="windowText" lastClr="000000"/>
                </a:solidFill>
              </a:ln>
            </a:endParaRPr>
          </a:p>
        </p:txBody>
      </p:sp>
      <p:sp>
        <p:nvSpPr>
          <p:cNvPr id="43" name="Text Box 4"/>
          <p:cNvSpPr txBox="1">
            <a:spLocks noChangeArrowheads="1"/>
          </p:cNvSpPr>
          <p:nvPr/>
        </p:nvSpPr>
        <p:spPr bwMode="auto">
          <a:xfrm>
            <a:off x="250825" y="266700"/>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itchFamily="34" charset="0"/>
              <a:buNone/>
            </a:pPr>
            <a:r>
              <a:rPr lang="zh-CN" altLang="en-US" b="1" dirty="0" smtClean="0">
                <a:solidFill>
                  <a:srgbClr val="002C42"/>
                </a:solidFill>
                <a:latin typeface="微软雅黑" pitchFamily="34" charset="-122"/>
                <a:ea typeface="微软雅黑" pitchFamily="34" charset="-122"/>
              </a:rPr>
              <a:t>研究内容</a:t>
            </a:r>
            <a:endParaRPr lang="en-US" altLang="zh-CN" b="1" dirty="0">
              <a:solidFill>
                <a:srgbClr val="002C42"/>
              </a:solidFill>
              <a:latin typeface="微软雅黑" pitchFamily="34" charset="-122"/>
              <a:ea typeface="微软雅黑" pitchFamily="34" charset="-122"/>
            </a:endParaRPr>
          </a:p>
        </p:txBody>
      </p:sp>
      <p:sp>
        <p:nvSpPr>
          <p:cNvPr id="2" name="矩形 1"/>
          <p:cNvSpPr/>
          <p:nvPr/>
        </p:nvSpPr>
        <p:spPr>
          <a:xfrm>
            <a:off x="611560" y="1130796"/>
            <a:ext cx="7773784" cy="2339102"/>
          </a:xfrm>
          <a:prstGeom prst="rect">
            <a:avLst/>
          </a:prstGeom>
        </p:spPr>
        <p:txBody>
          <a:bodyPr wrap="square">
            <a:spAutoFit/>
          </a:bodyPr>
          <a:lstStyle/>
          <a:p>
            <a:pPr marL="342900" marR="0" lvl="0" indent="-342900" defTabSz="914400" eaLnBrk="1" fontAlgn="auto" latinLnBrk="0" hangingPunct="1">
              <a:lnSpc>
                <a:spcPct val="100000"/>
              </a:lnSpc>
              <a:spcBef>
                <a:spcPts val="0"/>
              </a:spcBef>
              <a:spcAft>
                <a:spcPts val="0"/>
              </a:spcAft>
              <a:buClrTx/>
              <a:buSzTx/>
              <a:buFontTx/>
              <a:buNone/>
              <a:tabLst/>
              <a:defRPr/>
            </a:pPr>
            <a:r>
              <a:rPr lang="en-US" altLang="zh-CN" sz="2000" b="1" dirty="0" smtClean="0"/>
              <a:t>(3) </a:t>
            </a:r>
            <a:r>
              <a:rPr lang="zh-CN" altLang="zh-CN" sz="2000" b="1" dirty="0" smtClean="0"/>
              <a:t>学历</a:t>
            </a:r>
            <a:r>
              <a:rPr lang="zh-CN" altLang="zh-CN" sz="2000" b="1" dirty="0"/>
              <a:t>数据的分享技术研究 </a:t>
            </a:r>
            <a:endParaRPr lang="en-US" altLang="zh-CN" sz="2000" b="1" dirty="0" smtClean="0"/>
          </a:p>
          <a:p>
            <a:pPr marL="342900" marR="0" lvl="0" indent="-342900" defTabSz="914400" eaLnBrk="1" fontAlgn="auto" latinLnBrk="0" hangingPunct="1">
              <a:lnSpc>
                <a:spcPct val="100000"/>
              </a:lnSpc>
              <a:spcBef>
                <a:spcPts val="0"/>
              </a:spcBef>
              <a:spcAft>
                <a:spcPts val="0"/>
              </a:spcAft>
              <a:buClrTx/>
              <a:buSzTx/>
              <a:buFont typeface="Wingdings" charset="2"/>
              <a:buChar char="Ø"/>
              <a:tabLst/>
              <a:defRPr/>
            </a:pPr>
            <a:endParaRPr lang="en-US" altLang="zh-CN" dirty="0" smtClean="0"/>
          </a:p>
          <a:p>
            <a:pPr marL="285750" lvl="0" indent="-285750">
              <a:buFont typeface="Wingdings" charset="2"/>
              <a:buChar char="Ø"/>
            </a:pPr>
            <a:r>
              <a:rPr lang="zh-CN" altLang="zh-CN" dirty="0"/>
              <a:t>分别研究和</a:t>
            </a:r>
            <a:r>
              <a:rPr lang="zh-CN" altLang="zh-CN" dirty="0" smtClean="0"/>
              <a:t>设计</a:t>
            </a:r>
            <a:r>
              <a:rPr lang="zh-CN" altLang="en-US" dirty="0" smtClean="0"/>
              <a:t>不同</a:t>
            </a:r>
            <a:r>
              <a:rPr lang="zh-CN" altLang="zh-CN" dirty="0" smtClean="0"/>
              <a:t>分享</a:t>
            </a:r>
            <a:r>
              <a:rPr lang="zh-CN" altLang="zh-CN" dirty="0"/>
              <a:t>方式的学历数据获取和使用形式</a:t>
            </a:r>
            <a:r>
              <a:rPr lang="zh-CN" altLang="zh-CN" dirty="0" smtClean="0"/>
              <a:t>。</a:t>
            </a:r>
            <a:endParaRPr lang="en-US" altLang="zh-CN" dirty="0" smtClean="0"/>
          </a:p>
          <a:p>
            <a:pPr marL="285750" lvl="0" indent="-285750">
              <a:buFont typeface="Wingdings" charset="2"/>
              <a:buChar char="Ø"/>
            </a:pPr>
            <a:endParaRPr lang="zh-CN" altLang="zh-CN" dirty="0"/>
          </a:p>
          <a:p>
            <a:pPr marL="285750" lvl="0" indent="-285750">
              <a:buFont typeface="Wingdings" charset="2"/>
              <a:buChar char="Ø"/>
            </a:pPr>
            <a:r>
              <a:rPr lang="zh-CN" altLang="zh-CN" dirty="0"/>
              <a:t>设计学历数据分享时的数据粒度层次选择方案</a:t>
            </a:r>
            <a:r>
              <a:rPr lang="zh-CN" altLang="zh-CN" dirty="0" smtClean="0"/>
              <a:t>。</a:t>
            </a:r>
            <a:endParaRPr lang="en-US" altLang="zh-CN" dirty="0" smtClean="0"/>
          </a:p>
          <a:p>
            <a:pPr marL="285750" lvl="0" indent="-285750">
              <a:buFont typeface="Wingdings" charset="2"/>
              <a:buChar char="Ø"/>
            </a:pPr>
            <a:endParaRPr lang="en-US" altLang="zh-CN" dirty="0" smtClean="0"/>
          </a:p>
          <a:p>
            <a:pPr marL="285750" lvl="0" indent="-285750">
              <a:buFont typeface="Wingdings" charset="2"/>
              <a:buChar char="Ø"/>
            </a:pPr>
            <a:r>
              <a:rPr lang="zh-CN" altLang="zh-CN" dirty="0" smtClean="0"/>
              <a:t>基于</a:t>
            </a:r>
            <a:r>
              <a:rPr lang="zh-CN" altLang="zh-CN" dirty="0"/>
              <a:t>区块链存证保障分享内容的真实性和有效性。</a:t>
            </a:r>
          </a:p>
          <a:p>
            <a:pPr marL="342900" marR="0" lvl="0" indent="-342900" defTabSz="914400" eaLnBrk="1" fontAlgn="auto" latinLnBrk="0" hangingPunct="1">
              <a:lnSpc>
                <a:spcPct val="100000"/>
              </a:lnSpc>
              <a:spcBef>
                <a:spcPts val="0"/>
              </a:spcBef>
              <a:spcAft>
                <a:spcPts val="0"/>
              </a:spcAft>
              <a:buClrTx/>
              <a:buSzTx/>
              <a:buFontTx/>
              <a:buNone/>
              <a:tabLst/>
              <a:defRPr/>
            </a:pPr>
            <a:r>
              <a:rPr lang="zh-CN" altLang="zh-CN" dirty="0" smtClean="0"/>
              <a:t> </a:t>
            </a:r>
            <a:endParaRPr lang="zh-CN" alt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160" y="3003004"/>
            <a:ext cx="2520280" cy="1656184"/>
          </a:xfrm>
          <a:prstGeom prst="rect">
            <a:avLst/>
          </a:prstGeom>
        </p:spPr>
      </p:pic>
      <p:sp>
        <p:nvSpPr>
          <p:cNvPr id="6" name="文本框 5"/>
          <p:cNvSpPr txBox="1"/>
          <p:nvPr/>
        </p:nvSpPr>
        <p:spPr>
          <a:xfrm>
            <a:off x="8748464" y="4834780"/>
            <a:ext cx="354584" cy="276999"/>
          </a:xfrm>
          <a:prstGeom prst="rect">
            <a:avLst/>
          </a:prstGeom>
          <a:noFill/>
        </p:spPr>
        <p:txBody>
          <a:bodyPr wrap="none" rtlCol="0">
            <a:spAutoFit/>
          </a:bodyPr>
          <a:lstStyle/>
          <a:p>
            <a:r>
              <a:rPr kumimoji="1" lang="en-US" altLang="zh-CN" sz="1200" dirty="0" smtClean="0"/>
              <a:t>14</a:t>
            </a:r>
            <a:endParaRPr kumimoji="1" lang="zh-CN" altLang="en-US" sz="1200" dirty="0"/>
          </a:p>
        </p:txBody>
      </p:sp>
    </p:spTree>
    <p:extLst>
      <p:ext uri="{BB962C8B-B14F-4D97-AF65-F5344CB8AC3E}">
        <p14:creationId xmlns:p14="http://schemas.microsoft.com/office/powerpoint/2010/main" val="2005193389"/>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Line 16"/>
          <p:cNvSpPr>
            <a:spLocks noChangeShapeType="1"/>
          </p:cNvSpPr>
          <p:nvPr/>
        </p:nvSpPr>
        <p:spPr bwMode="auto">
          <a:xfrm flipH="1">
            <a:off x="2804383" y="-133931"/>
            <a:ext cx="3035835" cy="5247500"/>
          </a:xfrm>
          <a:prstGeom prst="line">
            <a:avLst/>
          </a:prstGeom>
          <a:noFill/>
          <a:ln w="7938" cap="flat">
            <a:solidFill>
              <a:srgbClr val="002C42"/>
            </a:solidFill>
            <a:prstDash val="solid"/>
            <a:miter lim="800000"/>
          </a:ln>
          <a:extLst>
            <a:ext uri="{909E8E84-426E-40DD-AFC4-6F175D3DCCD1}">
              <a14:hiddenFill xmlns:a14="http://schemas.microsoft.com/office/drawing/2010/main">
                <a:noFill/>
              </a14:hiddenFill>
            </a:ext>
          </a:extLst>
        </p:spPr>
        <p:txBody>
          <a:bodyPr vert="horz" wrap="square" lIns="68157" tIns="34078" rIns="68157" bIns="34078" numCol="1" anchor="t" anchorCtr="0" compatLnSpc="1"/>
          <a:lstStyle/>
          <a:p>
            <a:endParaRPr lang="zh-CN" altLang="en-US" sz="1005">
              <a:solidFill>
                <a:schemeClr val="bg1">
                  <a:lumMod val="95000"/>
                </a:schemeClr>
              </a:solidFill>
            </a:endParaRPr>
          </a:p>
        </p:txBody>
      </p:sp>
      <p:sp>
        <p:nvSpPr>
          <p:cNvPr id="31" name="Line 18"/>
          <p:cNvSpPr>
            <a:spLocks noChangeShapeType="1"/>
          </p:cNvSpPr>
          <p:nvPr/>
        </p:nvSpPr>
        <p:spPr bwMode="auto">
          <a:xfrm flipH="1" flipV="1">
            <a:off x="1447567" y="-1"/>
            <a:ext cx="4653718" cy="5136222"/>
          </a:xfrm>
          <a:prstGeom prst="line">
            <a:avLst/>
          </a:prstGeom>
          <a:noFill/>
          <a:ln w="7938" cap="flat">
            <a:solidFill>
              <a:srgbClr val="002C42"/>
            </a:solidFill>
            <a:prstDash val="solid"/>
            <a:miter lim="800000"/>
          </a:ln>
          <a:extLst>
            <a:ext uri="{909E8E84-426E-40DD-AFC4-6F175D3DCCD1}">
              <a14:hiddenFill xmlns:a14="http://schemas.microsoft.com/office/drawing/2010/main">
                <a:noFill/>
              </a14:hiddenFill>
            </a:ext>
          </a:extLst>
        </p:spPr>
        <p:txBody>
          <a:bodyPr vert="horz" wrap="square" lIns="68157" tIns="34078" rIns="68157" bIns="34078" numCol="1" anchor="t" anchorCtr="0" compatLnSpc="1"/>
          <a:lstStyle/>
          <a:p>
            <a:endParaRPr lang="zh-CN" altLang="en-US" sz="1005">
              <a:solidFill>
                <a:schemeClr val="bg1">
                  <a:lumMod val="95000"/>
                </a:schemeClr>
              </a:solidFill>
            </a:endParaRPr>
          </a:p>
        </p:txBody>
      </p:sp>
      <p:sp>
        <p:nvSpPr>
          <p:cNvPr id="32" name="Line 17"/>
          <p:cNvSpPr>
            <a:spLocks noChangeShapeType="1"/>
          </p:cNvSpPr>
          <p:nvPr/>
        </p:nvSpPr>
        <p:spPr bwMode="auto">
          <a:xfrm>
            <a:off x="28222" y="1863923"/>
            <a:ext cx="9087556" cy="2438125"/>
          </a:xfrm>
          <a:prstGeom prst="line">
            <a:avLst/>
          </a:prstGeom>
          <a:noFill/>
          <a:ln w="7938" cap="flat">
            <a:solidFill>
              <a:srgbClr val="002C42"/>
            </a:solidFill>
            <a:prstDash val="solid"/>
            <a:miter lim="800000"/>
          </a:ln>
          <a:extLst>
            <a:ext uri="{909E8E84-426E-40DD-AFC4-6F175D3DCCD1}">
              <a14:hiddenFill xmlns:a14="http://schemas.microsoft.com/office/drawing/2010/main">
                <a:noFill/>
              </a14:hiddenFill>
            </a:ext>
          </a:extLst>
        </p:spPr>
        <p:txBody>
          <a:bodyPr vert="horz" wrap="square" lIns="68157" tIns="34078" rIns="68157" bIns="34078" numCol="1" anchor="t" anchorCtr="0" compatLnSpc="1"/>
          <a:lstStyle/>
          <a:p>
            <a:endParaRPr lang="zh-CN" altLang="en-US" sz="1005">
              <a:solidFill>
                <a:schemeClr val="bg1">
                  <a:lumMod val="95000"/>
                </a:schemeClr>
              </a:solidFill>
            </a:endParaRPr>
          </a:p>
        </p:txBody>
      </p:sp>
      <p:sp>
        <p:nvSpPr>
          <p:cNvPr id="33" name="Freeform 5"/>
          <p:cNvSpPr/>
          <p:nvPr/>
        </p:nvSpPr>
        <p:spPr bwMode="auto">
          <a:xfrm>
            <a:off x="1768981" y="133928"/>
            <a:ext cx="5606037" cy="5136223"/>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 name="connsiteX0" fmla="*/ 4048 w 7779"/>
              <a:gd name="connsiteY0" fmla="*/ 0 h 10000"/>
              <a:gd name="connsiteX1" fmla="*/ 7779 w 7779"/>
              <a:gd name="connsiteY1" fmla="*/ 0 h 10000"/>
              <a:gd name="connsiteX2" fmla="*/ 7779 w 7779"/>
              <a:gd name="connsiteY2" fmla="*/ 10000 h 10000"/>
              <a:gd name="connsiteX3" fmla="*/ 0 w 7779"/>
              <a:gd name="connsiteY3" fmla="*/ 7610 h 10000"/>
              <a:gd name="connsiteX4" fmla="*/ 4048 w 7779"/>
              <a:gd name="connsiteY4" fmla="*/ 0 h 10000"/>
              <a:gd name="connsiteX0-1" fmla="*/ 5204 w 14475"/>
              <a:gd name="connsiteY0-2" fmla="*/ 0 h 9785"/>
              <a:gd name="connsiteX1-3" fmla="*/ 10000 w 14475"/>
              <a:gd name="connsiteY1-4" fmla="*/ 0 h 9785"/>
              <a:gd name="connsiteX2-5" fmla="*/ 14475 w 14475"/>
              <a:gd name="connsiteY2-6" fmla="*/ 9785 h 9785"/>
              <a:gd name="connsiteX3-7" fmla="*/ 0 w 14475"/>
              <a:gd name="connsiteY3-8" fmla="*/ 7610 h 9785"/>
              <a:gd name="connsiteX4-9" fmla="*/ 5204 w 14475"/>
              <a:gd name="connsiteY4-10" fmla="*/ 0 h 9785"/>
              <a:gd name="connsiteX0-11" fmla="*/ 5713 w 12118"/>
              <a:gd name="connsiteY0-12" fmla="*/ 0 h 10000"/>
              <a:gd name="connsiteX1-13" fmla="*/ 9026 w 12118"/>
              <a:gd name="connsiteY1-14" fmla="*/ 0 h 10000"/>
              <a:gd name="connsiteX2-15" fmla="*/ 12118 w 12118"/>
              <a:gd name="connsiteY2-16" fmla="*/ 10000 h 10000"/>
              <a:gd name="connsiteX3-17" fmla="*/ 0 w 12118"/>
              <a:gd name="connsiteY3-18" fmla="*/ 8114 h 10000"/>
              <a:gd name="connsiteX4-19" fmla="*/ 5713 w 12118"/>
              <a:gd name="connsiteY4-20" fmla="*/ 0 h 10000"/>
              <a:gd name="connsiteX0-21" fmla="*/ 6684 w 13089"/>
              <a:gd name="connsiteY0-22" fmla="*/ 0 h 10000"/>
              <a:gd name="connsiteX1-23" fmla="*/ 9997 w 13089"/>
              <a:gd name="connsiteY1-24" fmla="*/ 0 h 10000"/>
              <a:gd name="connsiteX2-25" fmla="*/ 13089 w 13089"/>
              <a:gd name="connsiteY2-26" fmla="*/ 10000 h 10000"/>
              <a:gd name="connsiteX3-27" fmla="*/ 0 w 13089"/>
              <a:gd name="connsiteY3-28" fmla="*/ 8173 h 10000"/>
              <a:gd name="connsiteX4-29" fmla="*/ 6684 w 13089"/>
              <a:gd name="connsiteY4-30" fmla="*/ 0 h 10000"/>
              <a:gd name="connsiteX0-31" fmla="*/ 2369 w 8774"/>
              <a:gd name="connsiteY0-32" fmla="*/ 0 h 10000"/>
              <a:gd name="connsiteX1-33" fmla="*/ 5682 w 8774"/>
              <a:gd name="connsiteY1-34" fmla="*/ 0 h 10000"/>
              <a:gd name="connsiteX2-35" fmla="*/ 8774 w 8774"/>
              <a:gd name="connsiteY2-36" fmla="*/ 10000 h 10000"/>
              <a:gd name="connsiteX3-37" fmla="*/ 0 w 8774"/>
              <a:gd name="connsiteY3-38" fmla="*/ 7222 h 10000"/>
              <a:gd name="connsiteX4-39" fmla="*/ 2369 w 8774"/>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774" h="10000">
                <a:moveTo>
                  <a:pt x="2369" y="0"/>
                </a:moveTo>
                <a:lnTo>
                  <a:pt x="5682" y="0"/>
                </a:lnTo>
                <a:lnTo>
                  <a:pt x="8774" y="10000"/>
                </a:lnTo>
                <a:lnTo>
                  <a:pt x="0" y="7222"/>
                </a:lnTo>
                <a:lnTo>
                  <a:pt x="2369" y="0"/>
                </a:lnTo>
                <a:close/>
              </a:path>
            </a:pathLst>
          </a:custGeom>
          <a:gradFill>
            <a:gsLst>
              <a:gs pos="100000">
                <a:srgbClr val="002C42"/>
              </a:gs>
              <a:gs pos="39000">
                <a:srgbClr val="004060"/>
              </a:gs>
            </a:gsLst>
            <a:lin ang="14400000" scaled="0"/>
          </a:gradFill>
          <a:ln w="28575">
            <a:noFill/>
          </a:ln>
          <a:effectLst>
            <a:outerShdw blurRad="254000" dist="127000" dir="2700000" algn="tl" rotWithShape="0">
              <a:prstClr val="black">
                <a:alpha val="40000"/>
              </a:prstClr>
            </a:outerShdw>
          </a:effectLst>
        </p:spPr>
        <p:txBody>
          <a:bodyPr anchor="ctr"/>
          <a:lstStyle/>
          <a:p>
            <a:pPr algn="ctr"/>
            <a:endParaRPr lang="zh-CN" altLang="en-US" sz="1490">
              <a:solidFill>
                <a:schemeClr val="bg1">
                  <a:lumMod val="95000"/>
                </a:schemeClr>
              </a:solidFill>
              <a:latin typeface="Calibri" pitchFamily="34" charset="0"/>
              <a:ea typeface="宋体" pitchFamily="2" charset="-122"/>
            </a:endParaRPr>
          </a:p>
        </p:txBody>
      </p:sp>
      <p:sp>
        <p:nvSpPr>
          <p:cNvPr id="34" name="TextBox 76"/>
          <p:cNvSpPr txBox="1"/>
          <p:nvPr/>
        </p:nvSpPr>
        <p:spPr>
          <a:xfrm>
            <a:off x="2987714" y="1485398"/>
            <a:ext cx="2480167" cy="780214"/>
          </a:xfrm>
          <a:prstGeom prst="rect">
            <a:avLst/>
          </a:prstGeom>
          <a:noFill/>
          <a:effectLst/>
        </p:spPr>
        <p:txBody>
          <a:bodyPr wrap="none" rtlCol="0">
            <a:spAutoFit/>
          </a:bodyPr>
          <a:lstStyle/>
          <a:p>
            <a:pPr algn="ctr"/>
            <a:r>
              <a:rPr lang="zh-CN" altLang="en-US" sz="4470" dirty="0" smtClean="0">
                <a:solidFill>
                  <a:schemeClr val="bg1">
                    <a:lumMod val="95000"/>
                  </a:schemeClr>
                </a:solidFill>
                <a:latin typeface="方正粗谭黑简体" pitchFamily="2" charset="-122"/>
                <a:ea typeface="方正粗谭黑简体" pitchFamily="2" charset="-122"/>
              </a:rPr>
              <a:t>第四部分</a:t>
            </a:r>
            <a:endParaRPr lang="zh-CN" altLang="en-US" sz="4470" dirty="0">
              <a:solidFill>
                <a:schemeClr val="bg1">
                  <a:lumMod val="95000"/>
                </a:schemeClr>
              </a:solidFill>
              <a:latin typeface="方正粗谭黑简体" pitchFamily="2" charset="-122"/>
              <a:ea typeface="方正粗谭黑简体" pitchFamily="2" charset="-122"/>
            </a:endParaRPr>
          </a:p>
        </p:txBody>
      </p:sp>
      <p:sp>
        <p:nvSpPr>
          <p:cNvPr id="37" name="TextBox 76"/>
          <p:cNvSpPr txBox="1"/>
          <p:nvPr/>
        </p:nvSpPr>
        <p:spPr>
          <a:xfrm>
            <a:off x="2444269" y="2489819"/>
            <a:ext cx="3756062" cy="461665"/>
          </a:xfrm>
          <a:prstGeom prst="rect">
            <a:avLst/>
          </a:prstGeom>
          <a:noFill/>
          <a:effectLst/>
        </p:spPr>
        <p:txBody>
          <a:bodyPr wrap="square" rtlCol="0">
            <a:spAutoFit/>
          </a:bodyPr>
          <a:lstStyle/>
          <a:p>
            <a:pPr algn="ctr"/>
            <a:r>
              <a:rPr lang="zh-CN" altLang="zh-CN" sz="2400" b="1" dirty="0">
                <a:solidFill>
                  <a:schemeClr val="bg1"/>
                </a:solidFill>
              </a:rPr>
              <a:t>实施</a:t>
            </a:r>
            <a:r>
              <a:rPr lang="zh-CN" altLang="zh-CN" sz="2400" b="1" dirty="0" smtClean="0">
                <a:solidFill>
                  <a:schemeClr val="bg1"/>
                </a:solidFill>
              </a:rPr>
              <a:t>方案</a:t>
            </a:r>
            <a:endParaRPr lang="zh-CN" altLang="en-US" sz="2385" dirty="0">
              <a:solidFill>
                <a:schemeClr val="bg1"/>
              </a:solidFill>
              <a:latin typeface="微软雅黑" pitchFamily="34" charset="-122"/>
              <a:ea typeface="微软雅黑" pitchFamily="34" charset="-122"/>
            </a:endParaRPr>
          </a:p>
        </p:txBody>
      </p:sp>
      <p:sp>
        <p:nvSpPr>
          <p:cNvPr id="8" name="文本框 7"/>
          <p:cNvSpPr txBox="1"/>
          <p:nvPr/>
        </p:nvSpPr>
        <p:spPr>
          <a:xfrm>
            <a:off x="8748464" y="4834780"/>
            <a:ext cx="354584" cy="276999"/>
          </a:xfrm>
          <a:prstGeom prst="rect">
            <a:avLst/>
          </a:prstGeom>
          <a:noFill/>
        </p:spPr>
        <p:txBody>
          <a:bodyPr wrap="none" rtlCol="0">
            <a:spAutoFit/>
          </a:bodyPr>
          <a:lstStyle/>
          <a:p>
            <a:r>
              <a:rPr kumimoji="1" lang="en-US" altLang="zh-CN" sz="1200" dirty="0" smtClean="0"/>
              <a:t>15</a:t>
            </a:r>
            <a:endParaRPr kumimoji="1" lang="zh-CN" altLang="en-US" sz="1200" dirty="0"/>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childTnLst>
                              </p:cTn>
                            </p:par>
                            <p:par>
                              <p:cTn id="14" fill="hold">
                                <p:stCondLst>
                                  <p:cond delay="500"/>
                                </p:stCondLst>
                                <p:childTnLst>
                                  <p:par>
                                    <p:cTn id="15" presetID="2" presetClass="entr" presetSubtype="1" fill="hold" grpId="0" nodeType="afterEffect" p14:presetBounceEnd="41000">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14:bounceEnd="41000">
                                          <p:cBhvr additive="base">
                                            <p:cTn id="17" dur="1000" fill="hold"/>
                                            <p:tgtEl>
                                              <p:spTgt spid="33"/>
                                            </p:tgtEl>
                                            <p:attrNameLst>
                                              <p:attrName>ppt_x</p:attrName>
                                            </p:attrNameLst>
                                          </p:cBhvr>
                                          <p:tavLst>
                                            <p:tav tm="0">
                                              <p:val>
                                                <p:strVal val="#ppt_x"/>
                                              </p:val>
                                            </p:tav>
                                            <p:tav tm="100000">
                                              <p:val>
                                                <p:strVal val="#ppt_x"/>
                                              </p:val>
                                            </p:tav>
                                          </p:tavLst>
                                        </p:anim>
                                        <p:anim calcmode="lin" valueType="num" p14:bounceEnd="41000">
                                          <p:cBhvr additive="base">
                                            <p:cTn id="18" dur="1000" fill="hold"/>
                                            <p:tgtEl>
                                              <p:spTgt spid="33"/>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grpId="0" nodeType="afterEffect">
                                      <p:stCondLst>
                                        <p:cond delay="0"/>
                                      </p:stCondLst>
                                      <p:iterate type="lt">
                                        <p:tmPct val="10000"/>
                                      </p:iterate>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500" fill="hold"/>
                                            <p:tgtEl>
                                              <p:spTgt spid="34"/>
                                            </p:tgtEl>
                                            <p:attrNameLst>
                                              <p:attrName>ppt_x</p:attrName>
                                            </p:attrNameLst>
                                          </p:cBhvr>
                                          <p:tavLst>
                                            <p:tav tm="0">
                                              <p:val>
                                                <p:strVal val="0-#ppt_w/2"/>
                                              </p:val>
                                            </p:tav>
                                            <p:tav tm="100000">
                                              <p:val>
                                                <p:strVal val="#ppt_x"/>
                                              </p:val>
                                            </p:tav>
                                          </p:tavLst>
                                        </p:anim>
                                        <p:anim calcmode="lin" valueType="num">
                                          <p:cBhvr additive="base">
                                            <p:cTn id="23" dur="500" fill="hold"/>
                                            <p:tgtEl>
                                              <p:spTgt spid="34"/>
                                            </p:tgtEl>
                                            <p:attrNameLst>
                                              <p:attrName>ppt_y</p:attrName>
                                            </p:attrNameLst>
                                          </p:cBhvr>
                                          <p:tavLst>
                                            <p:tav tm="0">
                                              <p:val>
                                                <p:strVal val="0-#ppt_h/2"/>
                                              </p:val>
                                            </p:tav>
                                            <p:tav tm="100000">
                                              <p:val>
                                                <p:strVal val="#ppt_y"/>
                                              </p:val>
                                            </p:tav>
                                          </p:tavLst>
                                        </p:anim>
                                      </p:childTnLst>
                                    </p:cTn>
                                  </p:par>
                                </p:childTnLst>
                              </p:cTn>
                            </p:par>
                            <p:par>
                              <p:cTn id="24" fill="hold">
                                <p:stCondLst>
                                  <p:cond delay="2150"/>
                                </p:stCondLst>
                                <p:childTnLst>
                                  <p:par>
                                    <p:cTn id="25" presetID="42" presetClass="entr" presetSubtype="0" fill="hold" grpId="0" nodeType="afterEffect">
                                      <p:stCondLst>
                                        <p:cond delay="0"/>
                                      </p:stCondLst>
                                      <p:iterate type="lt">
                                        <p:tmPct val="10000"/>
                                      </p:iterate>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additive="base">
                                            <p:cTn id="17" dur="1000" fill="hold"/>
                                            <p:tgtEl>
                                              <p:spTgt spid="33"/>
                                            </p:tgtEl>
                                            <p:attrNameLst>
                                              <p:attrName>ppt_x</p:attrName>
                                            </p:attrNameLst>
                                          </p:cBhvr>
                                          <p:tavLst>
                                            <p:tav tm="0">
                                              <p:val>
                                                <p:strVal val="#ppt_x"/>
                                              </p:val>
                                            </p:tav>
                                            <p:tav tm="100000">
                                              <p:val>
                                                <p:strVal val="#ppt_x"/>
                                              </p:val>
                                            </p:tav>
                                          </p:tavLst>
                                        </p:anim>
                                        <p:anim calcmode="lin" valueType="num">
                                          <p:cBhvr additive="base">
                                            <p:cTn id="18" dur="1000" fill="hold"/>
                                            <p:tgtEl>
                                              <p:spTgt spid="33"/>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grpId="0" nodeType="afterEffect">
                                      <p:stCondLst>
                                        <p:cond delay="0"/>
                                      </p:stCondLst>
                                      <p:iterate type="lt">
                                        <p:tmPct val="10000"/>
                                      </p:iterate>
                                      <p:childTnLst>
                                        <p:set>
                                          <p:cBhvr>
                                            <p:cTn id="21" dur="1" fill="hold">
                                              <p:stCondLst>
                                                <p:cond delay="0"/>
                                              </p:stCondLst>
                                            </p:cTn>
                                            <p:tgtEl>
                                              <p:spTgt spid="34"/>
                                            </p:tgtEl>
                                            <p:attrNameLst>
                                              <p:attrName>style.visibility</p:attrName>
                                            </p:attrNameLst>
                                          </p:cBhvr>
                                          <p:to>
                                            <p:strVal val="visible"/>
                                          </p:to>
                                        </p:set>
                                        <p:anim calcmode="lin" valueType="num">
                                          <p:cBhvr additive="base">
                                            <p:cTn id="22" dur="500" fill="hold"/>
                                            <p:tgtEl>
                                              <p:spTgt spid="34"/>
                                            </p:tgtEl>
                                            <p:attrNameLst>
                                              <p:attrName>ppt_x</p:attrName>
                                            </p:attrNameLst>
                                          </p:cBhvr>
                                          <p:tavLst>
                                            <p:tav tm="0">
                                              <p:val>
                                                <p:strVal val="0-#ppt_w/2"/>
                                              </p:val>
                                            </p:tav>
                                            <p:tav tm="100000">
                                              <p:val>
                                                <p:strVal val="#ppt_x"/>
                                              </p:val>
                                            </p:tav>
                                          </p:tavLst>
                                        </p:anim>
                                        <p:anim calcmode="lin" valueType="num">
                                          <p:cBhvr additive="base">
                                            <p:cTn id="23" dur="500" fill="hold"/>
                                            <p:tgtEl>
                                              <p:spTgt spid="34"/>
                                            </p:tgtEl>
                                            <p:attrNameLst>
                                              <p:attrName>ppt_y</p:attrName>
                                            </p:attrNameLst>
                                          </p:cBhvr>
                                          <p:tavLst>
                                            <p:tav tm="0">
                                              <p:val>
                                                <p:strVal val="0-#ppt_h/2"/>
                                              </p:val>
                                            </p:tav>
                                            <p:tav tm="100000">
                                              <p:val>
                                                <p:strVal val="#ppt_y"/>
                                              </p:val>
                                            </p:tav>
                                          </p:tavLst>
                                        </p:anim>
                                      </p:childTnLst>
                                    </p:cTn>
                                  </p:par>
                                </p:childTnLst>
                              </p:cTn>
                            </p:par>
                            <p:par>
                              <p:cTn id="24" fill="hold">
                                <p:stCondLst>
                                  <p:cond delay="2150"/>
                                </p:stCondLst>
                                <p:childTnLst>
                                  <p:par>
                                    <p:cTn id="25" presetID="42" presetClass="entr" presetSubtype="0" fill="hold" grpId="0" nodeType="afterEffect">
                                      <p:stCondLst>
                                        <p:cond delay="0"/>
                                      </p:stCondLst>
                                      <p:iterate type="lt">
                                        <p:tmPct val="10000"/>
                                      </p:iterate>
                                      <p:childTnLst>
                                        <p:set>
                                          <p:cBhvr>
                                            <p:cTn id="26" dur="1" fill="hold">
                                              <p:stCondLst>
                                                <p:cond delay="0"/>
                                              </p:stCondLst>
                                            </p:cTn>
                                            <p:tgtEl>
                                              <p:spTgt spid="37"/>
                                            </p:tgtEl>
                                            <p:attrNameLst>
                                              <p:attrName>style.visibility</p:attrName>
                                            </p:attrNameLst>
                                          </p:cBhvr>
                                          <p:to>
                                            <p:strVal val="visible"/>
                                          </p:to>
                                        </p:set>
                                        <p:animEffect transition="in" filter="fade">
                                          <p:cBhvr>
                                            <p:cTn id="27" dur="1000"/>
                                            <p:tgtEl>
                                              <p:spTgt spid="37"/>
                                            </p:tgtEl>
                                          </p:cBhvr>
                                        </p:animEffect>
                                        <p:anim calcmode="lin" valueType="num">
                                          <p:cBhvr>
                                            <p:cTn id="28" dur="1000" fill="hold"/>
                                            <p:tgtEl>
                                              <p:spTgt spid="37"/>
                                            </p:tgtEl>
                                            <p:attrNameLst>
                                              <p:attrName>ppt_x</p:attrName>
                                            </p:attrNameLst>
                                          </p:cBhvr>
                                          <p:tavLst>
                                            <p:tav tm="0">
                                              <p:val>
                                                <p:strVal val="#ppt_x"/>
                                              </p:val>
                                            </p:tav>
                                            <p:tav tm="100000">
                                              <p:val>
                                                <p:strVal val="#ppt_x"/>
                                              </p:val>
                                            </p:tav>
                                          </p:tavLst>
                                        </p:anim>
                                        <p:anim calcmode="lin" valueType="num">
                                          <p:cBhvr>
                                            <p:cTn id="29"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p:bldP spid="37"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ine 3"/>
          <p:cNvSpPr>
            <a:spLocks noChangeShapeType="1"/>
          </p:cNvSpPr>
          <p:nvPr/>
        </p:nvSpPr>
        <p:spPr bwMode="auto">
          <a:xfrm>
            <a:off x="231775" y="627063"/>
            <a:ext cx="4167778" cy="0"/>
          </a:xfrm>
          <a:prstGeom prst="line">
            <a:avLst/>
          </a:prstGeom>
          <a:noFill/>
          <a:ln w="6350">
            <a:solidFill>
              <a:srgbClr val="002C4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n>
                <a:solidFill>
                  <a:sysClr val="windowText" lastClr="000000"/>
                </a:solidFill>
              </a:ln>
            </a:endParaRPr>
          </a:p>
        </p:txBody>
      </p:sp>
      <p:sp>
        <p:nvSpPr>
          <p:cNvPr id="43" name="Text Box 4"/>
          <p:cNvSpPr txBox="1">
            <a:spLocks noChangeArrowheads="1"/>
          </p:cNvSpPr>
          <p:nvPr/>
        </p:nvSpPr>
        <p:spPr bwMode="auto">
          <a:xfrm>
            <a:off x="250825" y="266700"/>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itchFamily="34" charset="0"/>
              <a:buNone/>
            </a:pPr>
            <a:r>
              <a:rPr lang="zh-CN" altLang="en-US" b="1" dirty="0" smtClean="0">
                <a:solidFill>
                  <a:srgbClr val="002C42"/>
                </a:solidFill>
                <a:latin typeface="微软雅黑" pitchFamily="34" charset="-122"/>
                <a:ea typeface="微软雅黑" pitchFamily="34" charset="-122"/>
              </a:rPr>
              <a:t>实施方案</a:t>
            </a:r>
            <a:endParaRPr lang="en-US" altLang="zh-CN" b="1" dirty="0">
              <a:solidFill>
                <a:srgbClr val="002C42"/>
              </a:solidFill>
              <a:latin typeface="微软雅黑" pitchFamily="34" charset="-122"/>
              <a:ea typeface="微软雅黑" pitchFamily="34" charset="-122"/>
            </a:endParaRPr>
          </a:p>
        </p:txBody>
      </p:sp>
      <p:pic>
        <p:nvPicPr>
          <p:cNvPr id="11" name="图片 10" descr="../../屏幕快照%202018-12-08%20下午12.57.04的副本.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825" y="698748"/>
            <a:ext cx="4148727" cy="3888432"/>
          </a:xfrm>
          <a:prstGeom prst="rect">
            <a:avLst/>
          </a:prstGeom>
          <a:noFill/>
          <a:ln>
            <a:noFill/>
          </a:ln>
        </p:spPr>
      </p:pic>
      <p:pic>
        <p:nvPicPr>
          <p:cNvPr id="14" name="图片 13" descr="../Downloads/未命名文件-2.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647249"/>
            <a:ext cx="4176464" cy="3939931"/>
          </a:xfrm>
          <a:prstGeom prst="rect">
            <a:avLst/>
          </a:prstGeom>
          <a:noFill/>
          <a:ln>
            <a:noFill/>
          </a:ln>
        </p:spPr>
      </p:pic>
      <p:sp>
        <p:nvSpPr>
          <p:cNvPr id="2" name="文本框 1"/>
          <p:cNvSpPr txBox="1"/>
          <p:nvPr/>
        </p:nvSpPr>
        <p:spPr>
          <a:xfrm>
            <a:off x="1763688" y="4727890"/>
            <a:ext cx="1620957" cy="307777"/>
          </a:xfrm>
          <a:prstGeom prst="rect">
            <a:avLst/>
          </a:prstGeom>
          <a:noFill/>
        </p:spPr>
        <p:txBody>
          <a:bodyPr wrap="none" rtlCol="0">
            <a:spAutoFit/>
          </a:bodyPr>
          <a:lstStyle/>
          <a:p>
            <a:r>
              <a:rPr kumimoji="1" lang="zh-CN" altLang="en-US" sz="1400" dirty="0" smtClean="0"/>
              <a:t>存证链系统架构图</a:t>
            </a:r>
            <a:endParaRPr kumimoji="1" lang="zh-CN" altLang="en-US" sz="1400" dirty="0"/>
          </a:p>
        </p:txBody>
      </p:sp>
      <p:sp>
        <p:nvSpPr>
          <p:cNvPr id="8" name="文本框 7"/>
          <p:cNvSpPr txBox="1"/>
          <p:nvPr/>
        </p:nvSpPr>
        <p:spPr>
          <a:xfrm>
            <a:off x="6047050" y="4727890"/>
            <a:ext cx="1082348" cy="307777"/>
          </a:xfrm>
          <a:prstGeom prst="rect">
            <a:avLst/>
          </a:prstGeom>
          <a:noFill/>
        </p:spPr>
        <p:txBody>
          <a:bodyPr wrap="none" rtlCol="0">
            <a:spAutoFit/>
          </a:bodyPr>
          <a:lstStyle/>
          <a:p>
            <a:r>
              <a:rPr kumimoji="1" lang="zh-CN" altLang="en-US" sz="1400" smtClean="0"/>
              <a:t>节点架构</a:t>
            </a:r>
            <a:r>
              <a:rPr kumimoji="1" lang="zh-CN" altLang="en-US" sz="1400" dirty="0" smtClean="0"/>
              <a:t>图</a:t>
            </a:r>
            <a:endParaRPr kumimoji="1" lang="zh-CN" altLang="en-US" sz="1400" dirty="0"/>
          </a:p>
        </p:txBody>
      </p:sp>
      <p:sp>
        <p:nvSpPr>
          <p:cNvPr id="9" name="文本框 8"/>
          <p:cNvSpPr txBox="1"/>
          <p:nvPr/>
        </p:nvSpPr>
        <p:spPr>
          <a:xfrm>
            <a:off x="8748464" y="4834780"/>
            <a:ext cx="354584" cy="276999"/>
          </a:xfrm>
          <a:prstGeom prst="rect">
            <a:avLst/>
          </a:prstGeom>
          <a:noFill/>
        </p:spPr>
        <p:txBody>
          <a:bodyPr wrap="none" rtlCol="0">
            <a:spAutoFit/>
          </a:bodyPr>
          <a:lstStyle/>
          <a:p>
            <a:r>
              <a:rPr kumimoji="1" lang="en-US" altLang="zh-CN" sz="1200" dirty="0" smtClean="0"/>
              <a:t>16</a:t>
            </a:r>
            <a:endParaRPr kumimoji="1" lang="zh-CN" altLang="en-US" sz="1200" dirty="0"/>
          </a:p>
        </p:txBody>
      </p:sp>
    </p:spTree>
    <p:extLst>
      <p:ext uri="{BB962C8B-B14F-4D97-AF65-F5344CB8AC3E}">
        <p14:creationId xmlns:p14="http://schemas.microsoft.com/office/powerpoint/2010/main" val="1749360299"/>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ine 3"/>
          <p:cNvSpPr>
            <a:spLocks noChangeShapeType="1"/>
          </p:cNvSpPr>
          <p:nvPr/>
        </p:nvSpPr>
        <p:spPr bwMode="auto">
          <a:xfrm>
            <a:off x="231775" y="627063"/>
            <a:ext cx="4167778" cy="0"/>
          </a:xfrm>
          <a:prstGeom prst="line">
            <a:avLst/>
          </a:prstGeom>
          <a:noFill/>
          <a:ln w="6350">
            <a:solidFill>
              <a:srgbClr val="002C4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n>
                <a:solidFill>
                  <a:sysClr val="windowText" lastClr="000000"/>
                </a:solidFill>
              </a:ln>
            </a:endParaRPr>
          </a:p>
        </p:txBody>
      </p:sp>
      <p:sp>
        <p:nvSpPr>
          <p:cNvPr id="43" name="Text Box 4"/>
          <p:cNvSpPr txBox="1">
            <a:spLocks noChangeArrowheads="1"/>
          </p:cNvSpPr>
          <p:nvPr/>
        </p:nvSpPr>
        <p:spPr bwMode="auto">
          <a:xfrm>
            <a:off x="250825" y="266700"/>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itchFamily="34" charset="0"/>
              <a:buNone/>
            </a:pPr>
            <a:r>
              <a:rPr lang="zh-CN" altLang="en-US" b="1" dirty="0" smtClean="0">
                <a:solidFill>
                  <a:srgbClr val="002C42"/>
                </a:solidFill>
                <a:latin typeface="微软雅黑" pitchFamily="34" charset="-122"/>
                <a:ea typeface="微软雅黑" pitchFamily="34" charset="-122"/>
              </a:rPr>
              <a:t>实施方案</a:t>
            </a:r>
            <a:endParaRPr lang="en-US" altLang="zh-CN" b="1" dirty="0">
              <a:solidFill>
                <a:srgbClr val="002C42"/>
              </a:solidFill>
              <a:latin typeface="微软雅黑" pitchFamily="34" charset="-122"/>
              <a:ea typeface="微软雅黑" pitchFamily="34" charset="-122"/>
            </a:endParaRPr>
          </a:p>
        </p:txBody>
      </p:sp>
      <p:sp>
        <p:nvSpPr>
          <p:cNvPr id="2" name="矩形 1"/>
          <p:cNvSpPr/>
          <p:nvPr/>
        </p:nvSpPr>
        <p:spPr>
          <a:xfrm>
            <a:off x="776852" y="842764"/>
            <a:ext cx="3075068" cy="3370153"/>
          </a:xfrm>
          <a:prstGeom prst="rect">
            <a:avLst/>
          </a:prstGeom>
        </p:spPr>
        <p:txBody>
          <a:bodyPr wrap="square">
            <a:spAutoFit/>
          </a:bodyPr>
          <a:lstStyle/>
          <a:p>
            <a:r>
              <a:rPr lang="zh-CN" altLang="zh-CN" b="1" kern="100" dirty="0" smtClean="0">
                <a:solidFill>
                  <a:srgbClr val="000000"/>
                </a:solidFill>
                <a:latin typeface="Times New Roman" charset="0"/>
                <a:ea typeface="宋体" charset="-122"/>
                <a:cs typeface="Times New Roman" charset="0"/>
              </a:rPr>
              <a:t>学历数据</a:t>
            </a:r>
            <a:r>
              <a:rPr lang="zh-CN" altLang="en-US" b="1" kern="100" dirty="0" smtClean="0">
                <a:solidFill>
                  <a:srgbClr val="000000"/>
                </a:solidFill>
                <a:latin typeface="Times New Roman" charset="0"/>
                <a:ea typeface="宋体" charset="-122"/>
                <a:cs typeface="Times New Roman" charset="0"/>
              </a:rPr>
              <a:t>存证方案</a:t>
            </a:r>
            <a:endParaRPr lang="en-US" altLang="zh-CN" b="1" kern="100" dirty="0" smtClean="0">
              <a:solidFill>
                <a:srgbClr val="000000"/>
              </a:solidFill>
              <a:latin typeface="Times New Roman" charset="0"/>
              <a:ea typeface="宋体" charset="-122"/>
              <a:cs typeface="Times New Roman" charset="0"/>
            </a:endParaRPr>
          </a:p>
          <a:p>
            <a:endParaRPr lang="en-US" altLang="zh-CN" kern="100" dirty="0">
              <a:solidFill>
                <a:srgbClr val="000000"/>
              </a:solidFill>
              <a:latin typeface="Times New Roman" charset="0"/>
              <a:ea typeface="宋体" charset="-122"/>
              <a:cs typeface="Times New Roman" charset="0"/>
            </a:endParaRPr>
          </a:p>
          <a:p>
            <a:pPr marL="342900" indent="-342900" algn="just">
              <a:spcBef>
                <a:spcPts val="600"/>
              </a:spcBef>
              <a:spcAft>
                <a:spcPts val="0"/>
              </a:spcAft>
              <a:buFont typeface="+mj-lt"/>
              <a:buAutoNum type="arabicPeriod"/>
            </a:pPr>
            <a:r>
              <a:rPr lang="zh-CN" altLang="zh-CN" sz="1600" kern="100" dirty="0">
                <a:solidFill>
                  <a:srgbClr val="000000"/>
                </a:solidFill>
                <a:latin typeface="Times New Roman" charset="0"/>
                <a:ea typeface="宋体" charset="-122"/>
              </a:rPr>
              <a:t>学生基本属性</a:t>
            </a:r>
            <a:endParaRPr lang="en-US" altLang="zh-CN" sz="1600" kern="100" dirty="0">
              <a:solidFill>
                <a:srgbClr val="000000"/>
              </a:solidFill>
              <a:latin typeface="Times New Roman" charset="0"/>
              <a:ea typeface="宋体" charset="-122"/>
            </a:endParaRPr>
          </a:p>
          <a:p>
            <a:pPr marL="342900" indent="-342900" algn="just">
              <a:spcBef>
                <a:spcPts val="600"/>
              </a:spcBef>
              <a:spcAft>
                <a:spcPts val="0"/>
              </a:spcAft>
              <a:buFont typeface="+mj-lt"/>
              <a:buAutoNum type="arabicPeriod"/>
            </a:pPr>
            <a:r>
              <a:rPr lang="zh-CN" altLang="zh-CN" sz="1600" kern="100" dirty="0">
                <a:solidFill>
                  <a:srgbClr val="000000"/>
                </a:solidFill>
                <a:latin typeface="Times New Roman" charset="0"/>
                <a:ea typeface="宋体" charset="-122"/>
              </a:rPr>
              <a:t>学习表现</a:t>
            </a:r>
            <a:endParaRPr lang="en-US" altLang="zh-CN" sz="1600" kern="100" dirty="0">
              <a:solidFill>
                <a:srgbClr val="000000"/>
              </a:solidFill>
              <a:latin typeface="Times New Roman" charset="0"/>
              <a:ea typeface="宋体" charset="-122"/>
            </a:endParaRPr>
          </a:p>
          <a:p>
            <a:pPr marL="342900" indent="-342900" algn="just">
              <a:spcBef>
                <a:spcPts val="600"/>
              </a:spcBef>
              <a:spcAft>
                <a:spcPts val="0"/>
              </a:spcAft>
              <a:buFont typeface="+mj-lt"/>
              <a:buAutoNum type="arabicPeriod"/>
            </a:pPr>
            <a:r>
              <a:rPr lang="zh-CN" altLang="zh-CN" sz="1600" kern="100" dirty="0">
                <a:solidFill>
                  <a:srgbClr val="000000"/>
                </a:solidFill>
                <a:latin typeface="Times New Roman" charset="0"/>
                <a:ea typeface="宋体" charset="-122"/>
              </a:rPr>
              <a:t>奖状和证书</a:t>
            </a:r>
            <a:endParaRPr lang="en-US" altLang="zh-CN" sz="1600" kern="100" dirty="0">
              <a:solidFill>
                <a:srgbClr val="000000"/>
              </a:solidFill>
              <a:latin typeface="Times New Roman" charset="0"/>
              <a:ea typeface="宋体" charset="-122"/>
            </a:endParaRPr>
          </a:p>
          <a:p>
            <a:pPr marL="342900" indent="-342900" algn="just">
              <a:spcBef>
                <a:spcPts val="600"/>
              </a:spcBef>
              <a:spcAft>
                <a:spcPts val="0"/>
              </a:spcAft>
              <a:buFont typeface="+mj-lt"/>
              <a:buAutoNum type="arabicPeriod"/>
            </a:pPr>
            <a:r>
              <a:rPr lang="zh-CN" altLang="zh-CN" sz="1600" kern="100" dirty="0">
                <a:solidFill>
                  <a:srgbClr val="000000"/>
                </a:solidFill>
                <a:latin typeface="Times New Roman" charset="0"/>
                <a:ea typeface="宋体" charset="-122"/>
              </a:rPr>
              <a:t>课外活动</a:t>
            </a:r>
            <a:endParaRPr lang="en-US" altLang="zh-CN" sz="1600" kern="100" dirty="0">
              <a:solidFill>
                <a:srgbClr val="000000"/>
              </a:solidFill>
              <a:latin typeface="Times New Roman" charset="0"/>
              <a:ea typeface="宋体" charset="-122"/>
            </a:endParaRPr>
          </a:p>
          <a:p>
            <a:pPr marL="342900" indent="-342900" algn="just">
              <a:spcBef>
                <a:spcPts val="600"/>
              </a:spcBef>
              <a:spcAft>
                <a:spcPts val="0"/>
              </a:spcAft>
              <a:buFont typeface="+mj-lt"/>
              <a:buAutoNum type="arabicPeriod"/>
            </a:pPr>
            <a:r>
              <a:rPr lang="zh-CN" altLang="zh-CN" sz="1600" kern="100" dirty="0">
                <a:solidFill>
                  <a:srgbClr val="000000"/>
                </a:solidFill>
                <a:latin typeface="Times New Roman" charset="0"/>
                <a:ea typeface="宋体" charset="-122"/>
              </a:rPr>
              <a:t>校园卡记录</a:t>
            </a:r>
            <a:endParaRPr lang="en-US" altLang="zh-CN" sz="1600" kern="100" dirty="0">
              <a:solidFill>
                <a:srgbClr val="000000"/>
              </a:solidFill>
              <a:latin typeface="Times New Roman" charset="0"/>
              <a:ea typeface="宋体" charset="-122"/>
            </a:endParaRPr>
          </a:p>
          <a:p>
            <a:endParaRPr lang="en-US" altLang="zh-CN" kern="100" dirty="0" smtClean="0">
              <a:solidFill>
                <a:srgbClr val="000000"/>
              </a:solidFill>
              <a:latin typeface="Times New Roman" charset="0"/>
              <a:ea typeface="宋体" charset="-122"/>
              <a:cs typeface="Times New Roman" charset="0"/>
            </a:endParaRPr>
          </a:p>
          <a:p>
            <a:endParaRPr lang="en-US" altLang="zh-CN" kern="100" dirty="0">
              <a:solidFill>
                <a:srgbClr val="000000"/>
              </a:solidFill>
              <a:latin typeface="Times New Roman" charset="0"/>
              <a:ea typeface="宋体" charset="-122"/>
              <a:cs typeface="Times New Roman" charset="0"/>
            </a:endParaRPr>
          </a:p>
          <a:p>
            <a:endParaRPr lang="en-US" altLang="zh-CN" kern="100" dirty="0" smtClean="0">
              <a:solidFill>
                <a:srgbClr val="000000"/>
              </a:solidFill>
              <a:latin typeface="Times New Roman" charset="0"/>
              <a:ea typeface="宋体" charset="-122"/>
              <a:cs typeface="Times New Roman" charset="0"/>
            </a:endParaRPr>
          </a:p>
          <a:p>
            <a:endParaRPr lang="en-US" altLang="zh-CN" kern="100" dirty="0" smtClean="0">
              <a:solidFill>
                <a:srgbClr val="000000"/>
              </a:solidFill>
              <a:latin typeface="Times New Roman" charset="0"/>
              <a:ea typeface="宋体" charset="-122"/>
              <a:cs typeface="Times New Roman"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83968" y="936103"/>
            <a:ext cx="4360370" cy="3723085"/>
          </a:xfrm>
          <a:prstGeom prst="rect">
            <a:avLst/>
          </a:prstGeom>
        </p:spPr>
      </p:pic>
      <p:sp>
        <p:nvSpPr>
          <p:cNvPr id="4" name="矩形 3"/>
          <p:cNvSpPr/>
          <p:nvPr/>
        </p:nvSpPr>
        <p:spPr>
          <a:xfrm>
            <a:off x="5724128" y="4731196"/>
            <a:ext cx="1620957" cy="307777"/>
          </a:xfrm>
          <a:prstGeom prst="rect">
            <a:avLst/>
          </a:prstGeom>
        </p:spPr>
        <p:txBody>
          <a:bodyPr wrap="none">
            <a:spAutoFit/>
          </a:bodyPr>
          <a:lstStyle/>
          <a:p>
            <a:r>
              <a:rPr lang="zh-CN" altLang="zh-CN" sz="1400" kern="100" dirty="0">
                <a:solidFill>
                  <a:srgbClr val="000000"/>
                </a:solidFill>
                <a:latin typeface="Times New Roman" charset="0"/>
                <a:ea typeface="宋体" charset="-122"/>
                <a:cs typeface="Times New Roman" charset="0"/>
              </a:rPr>
              <a:t>学历数据上链过程</a:t>
            </a:r>
            <a:endParaRPr lang="en-US" altLang="zh-CN" sz="1400" kern="100" dirty="0">
              <a:solidFill>
                <a:srgbClr val="000000"/>
              </a:solidFill>
              <a:latin typeface="Times New Roman" charset="0"/>
              <a:ea typeface="宋体" charset="-122"/>
              <a:cs typeface="Times New Roman" charset="0"/>
            </a:endParaRPr>
          </a:p>
        </p:txBody>
      </p:sp>
      <p:sp>
        <p:nvSpPr>
          <p:cNvPr id="7" name="文本框 6"/>
          <p:cNvSpPr txBox="1"/>
          <p:nvPr/>
        </p:nvSpPr>
        <p:spPr>
          <a:xfrm>
            <a:off x="8748464" y="4834780"/>
            <a:ext cx="354584" cy="276999"/>
          </a:xfrm>
          <a:prstGeom prst="rect">
            <a:avLst/>
          </a:prstGeom>
          <a:noFill/>
        </p:spPr>
        <p:txBody>
          <a:bodyPr wrap="none" rtlCol="0">
            <a:spAutoFit/>
          </a:bodyPr>
          <a:lstStyle/>
          <a:p>
            <a:r>
              <a:rPr kumimoji="1" lang="en-US" altLang="zh-CN" sz="1200" dirty="0" smtClean="0"/>
              <a:t>17</a:t>
            </a:r>
            <a:endParaRPr kumimoji="1" lang="zh-CN" altLang="en-US" sz="1200" dirty="0"/>
          </a:p>
        </p:txBody>
      </p:sp>
    </p:spTree>
    <p:extLst>
      <p:ext uri="{BB962C8B-B14F-4D97-AF65-F5344CB8AC3E}">
        <p14:creationId xmlns:p14="http://schemas.microsoft.com/office/powerpoint/2010/main" val="489269254"/>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ine 3"/>
          <p:cNvSpPr>
            <a:spLocks noChangeShapeType="1"/>
          </p:cNvSpPr>
          <p:nvPr/>
        </p:nvSpPr>
        <p:spPr bwMode="auto">
          <a:xfrm>
            <a:off x="231775" y="627063"/>
            <a:ext cx="4167778" cy="0"/>
          </a:xfrm>
          <a:prstGeom prst="line">
            <a:avLst/>
          </a:prstGeom>
          <a:noFill/>
          <a:ln w="6350">
            <a:solidFill>
              <a:srgbClr val="002C4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n>
                <a:solidFill>
                  <a:sysClr val="windowText" lastClr="000000"/>
                </a:solidFill>
              </a:ln>
            </a:endParaRPr>
          </a:p>
        </p:txBody>
      </p:sp>
      <p:sp>
        <p:nvSpPr>
          <p:cNvPr id="43" name="Text Box 4"/>
          <p:cNvSpPr txBox="1">
            <a:spLocks noChangeArrowheads="1"/>
          </p:cNvSpPr>
          <p:nvPr/>
        </p:nvSpPr>
        <p:spPr bwMode="auto">
          <a:xfrm>
            <a:off x="250825" y="266700"/>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itchFamily="34" charset="0"/>
              <a:buNone/>
            </a:pPr>
            <a:r>
              <a:rPr lang="zh-CN" altLang="en-US" b="1" dirty="0" smtClean="0">
                <a:solidFill>
                  <a:srgbClr val="002C42"/>
                </a:solidFill>
                <a:latin typeface="微软雅黑" pitchFamily="34" charset="-122"/>
                <a:ea typeface="微软雅黑" pitchFamily="34" charset="-122"/>
              </a:rPr>
              <a:t>实施方案</a:t>
            </a:r>
            <a:endParaRPr lang="en-US" altLang="zh-CN" b="1" dirty="0">
              <a:solidFill>
                <a:srgbClr val="002C42"/>
              </a:solidFill>
              <a:latin typeface="微软雅黑" pitchFamily="34" charset="-122"/>
              <a:ea typeface="微软雅黑" pitchFamily="34" charset="-122"/>
            </a:endParaRPr>
          </a:p>
        </p:txBody>
      </p:sp>
      <p:sp>
        <p:nvSpPr>
          <p:cNvPr id="2" name="矩形 1"/>
          <p:cNvSpPr/>
          <p:nvPr/>
        </p:nvSpPr>
        <p:spPr>
          <a:xfrm>
            <a:off x="467544" y="842764"/>
            <a:ext cx="4536504" cy="3200876"/>
          </a:xfrm>
          <a:prstGeom prst="rect">
            <a:avLst/>
          </a:prstGeom>
        </p:spPr>
        <p:txBody>
          <a:bodyPr wrap="square">
            <a:spAutoFit/>
          </a:bodyPr>
          <a:lstStyle/>
          <a:p>
            <a:pPr indent="254000" algn="just">
              <a:spcBef>
                <a:spcPts val="600"/>
              </a:spcBef>
              <a:spcAft>
                <a:spcPts val="0"/>
              </a:spcAft>
            </a:pPr>
            <a:r>
              <a:rPr lang="zh-CN" altLang="en-US" b="1" kern="100" dirty="0" smtClean="0">
                <a:solidFill>
                  <a:srgbClr val="000000"/>
                </a:solidFill>
                <a:latin typeface="Times New Roman" charset="0"/>
                <a:ea typeface="宋体" charset="-122"/>
              </a:rPr>
              <a:t>数据鉴证时</a:t>
            </a:r>
            <a:r>
              <a:rPr lang="zh-CN" altLang="zh-CN" b="1" kern="100" dirty="0" smtClean="0">
                <a:solidFill>
                  <a:srgbClr val="000000"/>
                </a:solidFill>
                <a:latin typeface="Times New Roman" charset="0"/>
                <a:ea typeface="宋体" charset="-122"/>
              </a:rPr>
              <a:t>检查</a:t>
            </a:r>
            <a:r>
              <a:rPr lang="zh-CN" altLang="zh-CN" b="1" kern="100" dirty="0">
                <a:solidFill>
                  <a:srgbClr val="000000"/>
                </a:solidFill>
                <a:latin typeface="Times New Roman" charset="0"/>
                <a:ea typeface="宋体" charset="-122"/>
              </a:rPr>
              <a:t>的内容包括</a:t>
            </a:r>
            <a:r>
              <a:rPr lang="zh-CN" altLang="zh-CN" b="1" kern="100" dirty="0" smtClean="0">
                <a:solidFill>
                  <a:srgbClr val="000000"/>
                </a:solidFill>
                <a:latin typeface="Times New Roman" charset="0"/>
                <a:ea typeface="宋体" charset="-122"/>
              </a:rPr>
              <a:t>：</a:t>
            </a:r>
            <a:endParaRPr lang="en-US" altLang="zh-CN" b="1" kern="100" dirty="0" smtClean="0">
              <a:solidFill>
                <a:srgbClr val="000000"/>
              </a:solidFill>
              <a:latin typeface="Times New Roman" charset="0"/>
              <a:ea typeface="宋体" charset="-122"/>
            </a:endParaRPr>
          </a:p>
          <a:p>
            <a:pPr indent="254000" algn="just">
              <a:spcBef>
                <a:spcPts val="600"/>
              </a:spcBef>
              <a:spcAft>
                <a:spcPts val="0"/>
              </a:spcAft>
            </a:pPr>
            <a:endParaRPr lang="zh-CN" altLang="zh-CN" sz="1600" b="1" dirty="0">
              <a:latin typeface="Times New Roman" charset="0"/>
              <a:ea typeface="宋体" charset="-122"/>
            </a:endParaRPr>
          </a:p>
          <a:p>
            <a:pPr marL="342900" indent="-342900" algn="just">
              <a:spcBef>
                <a:spcPts val="600"/>
              </a:spcBef>
              <a:spcAft>
                <a:spcPts val="0"/>
              </a:spcAft>
              <a:buFont typeface="+mj-lt"/>
              <a:buAutoNum type="arabicPeriod"/>
            </a:pPr>
            <a:r>
              <a:rPr lang="zh-CN" altLang="zh-CN" sz="1600" kern="100" dirty="0" smtClean="0">
                <a:solidFill>
                  <a:srgbClr val="000000"/>
                </a:solidFill>
                <a:latin typeface="Times New Roman" charset="0"/>
                <a:ea typeface="宋体" charset="-122"/>
              </a:rPr>
              <a:t>进行</a:t>
            </a:r>
            <a:r>
              <a:rPr lang="zh-CN" altLang="zh-CN" sz="1600" kern="100" dirty="0">
                <a:solidFill>
                  <a:srgbClr val="000000"/>
                </a:solidFill>
                <a:latin typeface="Times New Roman" charset="0"/>
                <a:ea typeface="宋体" charset="-122"/>
              </a:rPr>
              <a:t>格式</a:t>
            </a:r>
            <a:r>
              <a:rPr lang="zh-CN" altLang="zh-CN" sz="1600" kern="100" dirty="0" smtClean="0">
                <a:solidFill>
                  <a:srgbClr val="000000"/>
                </a:solidFill>
                <a:latin typeface="Times New Roman" charset="0"/>
                <a:ea typeface="宋体" charset="-122"/>
              </a:rPr>
              <a:t>检查</a:t>
            </a:r>
            <a:endParaRPr lang="en-US" altLang="zh-CN" sz="1600" kern="100" dirty="0" smtClean="0">
              <a:solidFill>
                <a:srgbClr val="000000"/>
              </a:solidFill>
              <a:latin typeface="Times New Roman" charset="0"/>
              <a:ea typeface="宋体" charset="-122"/>
            </a:endParaRPr>
          </a:p>
          <a:p>
            <a:pPr marL="342900" indent="-342900" algn="just">
              <a:spcBef>
                <a:spcPts val="600"/>
              </a:spcBef>
              <a:spcAft>
                <a:spcPts val="0"/>
              </a:spcAft>
              <a:buFont typeface="+mj-lt"/>
              <a:buAutoNum type="arabicPeriod"/>
            </a:pPr>
            <a:r>
              <a:rPr lang="zh-CN" altLang="zh-CN" sz="1600" kern="100" dirty="0" smtClean="0">
                <a:solidFill>
                  <a:srgbClr val="000000"/>
                </a:solidFill>
                <a:latin typeface="Times New Roman" charset="0"/>
                <a:ea typeface="宋体" charset="-122"/>
              </a:rPr>
              <a:t>验证</a:t>
            </a:r>
            <a:r>
              <a:rPr lang="zh-CN" altLang="en-US" sz="1600" kern="100" dirty="0" smtClean="0">
                <a:solidFill>
                  <a:srgbClr val="000000"/>
                </a:solidFill>
                <a:latin typeface="Times New Roman" charset="0"/>
                <a:ea typeface="宋体" charset="-122"/>
              </a:rPr>
              <a:t>学生</a:t>
            </a:r>
            <a:r>
              <a:rPr lang="zh-CN" altLang="zh-CN" sz="1600" kern="100" dirty="0" smtClean="0">
                <a:solidFill>
                  <a:srgbClr val="000000"/>
                </a:solidFill>
                <a:latin typeface="Times New Roman" charset="0"/>
                <a:ea typeface="宋体" charset="-122"/>
              </a:rPr>
              <a:t>数字签名</a:t>
            </a:r>
            <a:endParaRPr lang="en-US" altLang="zh-CN" sz="1600" kern="100" dirty="0" smtClean="0">
              <a:solidFill>
                <a:srgbClr val="000000"/>
              </a:solidFill>
              <a:latin typeface="Times New Roman" charset="0"/>
              <a:ea typeface="宋体" charset="-122"/>
            </a:endParaRPr>
          </a:p>
          <a:p>
            <a:pPr marL="342900" indent="-342900" algn="just">
              <a:spcBef>
                <a:spcPts val="600"/>
              </a:spcBef>
              <a:spcAft>
                <a:spcPts val="0"/>
              </a:spcAft>
              <a:buFont typeface="+mj-lt"/>
              <a:buAutoNum type="arabicPeriod"/>
            </a:pPr>
            <a:r>
              <a:rPr lang="zh-CN" altLang="zh-CN" sz="1600" kern="100" dirty="0" smtClean="0">
                <a:solidFill>
                  <a:srgbClr val="000000"/>
                </a:solidFill>
                <a:latin typeface="Times New Roman" charset="0"/>
                <a:ea typeface="宋体" charset="-122"/>
              </a:rPr>
              <a:t>验证</a:t>
            </a:r>
            <a:r>
              <a:rPr lang="zh-CN" altLang="en-US" sz="1600" kern="100" dirty="0" smtClean="0">
                <a:solidFill>
                  <a:srgbClr val="000000"/>
                </a:solidFill>
                <a:latin typeface="Times New Roman" charset="0"/>
                <a:ea typeface="宋体" charset="-122"/>
              </a:rPr>
              <a:t>学校</a:t>
            </a:r>
            <a:r>
              <a:rPr lang="zh-CN" altLang="zh-CN" sz="1600" kern="100" dirty="0" smtClean="0">
                <a:solidFill>
                  <a:srgbClr val="000000"/>
                </a:solidFill>
                <a:latin typeface="Times New Roman" charset="0"/>
                <a:ea typeface="宋体" charset="-122"/>
              </a:rPr>
              <a:t>数字签名</a:t>
            </a:r>
            <a:endParaRPr lang="en-US" altLang="zh-CN" sz="1600" kern="100" dirty="0" smtClean="0">
              <a:solidFill>
                <a:srgbClr val="000000"/>
              </a:solidFill>
              <a:latin typeface="Times New Roman" charset="0"/>
              <a:ea typeface="宋体" charset="-122"/>
            </a:endParaRPr>
          </a:p>
          <a:p>
            <a:pPr marL="342900" indent="-342900" algn="just">
              <a:spcBef>
                <a:spcPts val="600"/>
              </a:spcBef>
              <a:spcAft>
                <a:spcPts val="0"/>
              </a:spcAft>
              <a:buFont typeface="+mj-lt"/>
              <a:buAutoNum type="arabicPeriod"/>
            </a:pPr>
            <a:r>
              <a:rPr lang="zh-CN" altLang="zh-CN" sz="1600" kern="100" dirty="0" smtClean="0">
                <a:solidFill>
                  <a:srgbClr val="000000"/>
                </a:solidFill>
                <a:latin typeface="Times New Roman" charset="0"/>
                <a:ea typeface="宋体" charset="-122"/>
              </a:rPr>
              <a:t>验证</a:t>
            </a:r>
            <a:r>
              <a:rPr lang="zh-CN" altLang="zh-CN" sz="1600" kern="100" dirty="0">
                <a:solidFill>
                  <a:srgbClr val="000000"/>
                </a:solidFill>
                <a:latin typeface="Times New Roman" charset="0"/>
                <a:ea typeface="宋体" charset="-122"/>
              </a:rPr>
              <a:t>数据存证</a:t>
            </a:r>
            <a:r>
              <a:rPr lang="zh-CN" altLang="zh-CN" sz="1600" kern="100" dirty="0" smtClean="0">
                <a:solidFill>
                  <a:srgbClr val="000000"/>
                </a:solidFill>
                <a:latin typeface="Times New Roman" charset="0"/>
                <a:ea typeface="宋体" charset="-122"/>
              </a:rPr>
              <a:t>时</a:t>
            </a:r>
            <a:r>
              <a:rPr lang="zh-CN" altLang="en-US" sz="1600" kern="100" dirty="0" smtClean="0">
                <a:solidFill>
                  <a:srgbClr val="000000"/>
                </a:solidFill>
                <a:latin typeface="Times New Roman" charset="0"/>
                <a:ea typeface="宋体" charset="-122"/>
              </a:rPr>
              <a:t>的</a:t>
            </a:r>
            <a:r>
              <a:rPr lang="zh-CN" altLang="zh-CN" sz="1600" kern="100" dirty="0" smtClean="0">
                <a:solidFill>
                  <a:srgbClr val="000000"/>
                </a:solidFill>
                <a:latin typeface="Times New Roman" charset="0"/>
                <a:ea typeface="宋体" charset="-122"/>
              </a:rPr>
              <a:t>标注</a:t>
            </a:r>
            <a:endParaRPr lang="en-US" altLang="zh-CN" sz="1600" kern="100" dirty="0" smtClean="0">
              <a:solidFill>
                <a:srgbClr val="000000"/>
              </a:solidFill>
              <a:latin typeface="Times New Roman" charset="0"/>
              <a:ea typeface="宋体" charset="-122"/>
            </a:endParaRPr>
          </a:p>
          <a:p>
            <a:pPr marL="342900" indent="-342900" algn="just">
              <a:spcBef>
                <a:spcPts val="600"/>
              </a:spcBef>
              <a:spcAft>
                <a:spcPts val="0"/>
              </a:spcAft>
              <a:buFont typeface="+mj-lt"/>
              <a:buAutoNum type="arabicPeriod"/>
            </a:pPr>
            <a:r>
              <a:rPr lang="zh-CN" altLang="en-US" sz="1600" kern="100" dirty="0" smtClean="0">
                <a:solidFill>
                  <a:srgbClr val="000000"/>
                </a:solidFill>
                <a:latin typeface="Times New Roman" charset="0"/>
                <a:ea typeface="宋体" charset="-122"/>
              </a:rPr>
              <a:t>验证学历数据哈希值</a:t>
            </a:r>
            <a:endParaRPr lang="zh-CN" altLang="zh-CN" sz="1600" dirty="0">
              <a:latin typeface="Times New Roman" charset="0"/>
              <a:ea typeface="宋体" charset="-122"/>
            </a:endParaRPr>
          </a:p>
          <a:p>
            <a:pPr marL="342900" indent="-342900" algn="just">
              <a:spcBef>
                <a:spcPts val="600"/>
              </a:spcBef>
              <a:spcAft>
                <a:spcPts val="0"/>
              </a:spcAft>
              <a:buFont typeface="+mj-lt"/>
              <a:buAutoNum type="arabicPeriod"/>
            </a:pPr>
            <a:r>
              <a:rPr lang="zh-CN" altLang="zh-CN" sz="1600" kern="100" dirty="0" smtClean="0">
                <a:solidFill>
                  <a:srgbClr val="000000"/>
                </a:solidFill>
                <a:latin typeface="Times New Roman" charset="0"/>
                <a:ea typeface="宋体" charset="-122"/>
              </a:rPr>
              <a:t>检查</a:t>
            </a:r>
            <a:r>
              <a:rPr lang="zh-CN" altLang="en-US" sz="1600" kern="100" dirty="0" smtClean="0">
                <a:solidFill>
                  <a:srgbClr val="000000"/>
                </a:solidFill>
                <a:latin typeface="Times New Roman" charset="0"/>
                <a:ea typeface="宋体" charset="-122"/>
              </a:rPr>
              <a:t>有效性，确定是否</a:t>
            </a:r>
            <a:r>
              <a:rPr lang="zh-CN" altLang="zh-CN" sz="1600" kern="100" dirty="0" smtClean="0">
                <a:solidFill>
                  <a:srgbClr val="000000"/>
                </a:solidFill>
                <a:latin typeface="Times New Roman" charset="0"/>
                <a:ea typeface="宋体" charset="-122"/>
              </a:rPr>
              <a:t>被</a:t>
            </a:r>
            <a:r>
              <a:rPr lang="zh-CN" altLang="zh-CN" sz="1600" kern="100" dirty="0" smtClean="0">
                <a:solidFill>
                  <a:srgbClr val="000000"/>
                </a:solidFill>
                <a:latin typeface="Times New Roman" charset="0"/>
                <a:ea typeface="宋体" charset="-122"/>
              </a:rPr>
              <a:t>撤销</a:t>
            </a:r>
            <a:endParaRPr lang="en-US" altLang="zh-CN" sz="1600" kern="100" dirty="0">
              <a:solidFill>
                <a:srgbClr val="000000"/>
              </a:solidFill>
              <a:latin typeface="Times New Roman" charset="0"/>
              <a:ea typeface="宋体" charset="-122"/>
            </a:endParaRPr>
          </a:p>
          <a:p>
            <a:pPr marL="342900" indent="-342900" algn="just">
              <a:spcBef>
                <a:spcPts val="600"/>
              </a:spcBef>
              <a:spcAft>
                <a:spcPts val="0"/>
              </a:spcAft>
              <a:buFont typeface="+mj-lt"/>
              <a:buAutoNum type="arabicPeriod"/>
            </a:pPr>
            <a:r>
              <a:rPr lang="zh-CN" altLang="zh-CN" sz="1600" dirty="0" smtClean="0"/>
              <a:t>用</a:t>
            </a:r>
            <a:r>
              <a:rPr lang="zh-CN" altLang="zh-CN" sz="1600" dirty="0"/>
              <a:t>联盟链的区块信息进行哈希</a:t>
            </a:r>
            <a:r>
              <a:rPr lang="zh-CN" altLang="zh-CN" sz="1600" dirty="0" smtClean="0"/>
              <a:t>之后与</a:t>
            </a:r>
            <a:r>
              <a:rPr lang="zh-CN" altLang="zh-CN" sz="1600" dirty="0"/>
              <a:t>以太坊链上存储</a:t>
            </a:r>
            <a:r>
              <a:rPr lang="zh-CN" altLang="zh-CN" sz="1600" dirty="0" smtClean="0"/>
              <a:t>的</a:t>
            </a:r>
            <a:r>
              <a:rPr lang="zh-CN" altLang="en-US" sz="1600" dirty="0" smtClean="0"/>
              <a:t>联盟链</a:t>
            </a:r>
            <a:r>
              <a:rPr lang="zh-CN" altLang="zh-CN" sz="1600" dirty="0" smtClean="0"/>
              <a:t>区块</a:t>
            </a:r>
            <a:r>
              <a:rPr lang="zh-CN" altLang="zh-CN" sz="1600" dirty="0"/>
              <a:t>哈希进行</a:t>
            </a:r>
            <a:r>
              <a:rPr lang="zh-CN" altLang="zh-CN" sz="1600" dirty="0" smtClean="0"/>
              <a:t>对比 </a:t>
            </a:r>
            <a:endParaRPr lang="zh-CN" altLang="zh-CN" sz="1600" dirty="0">
              <a:effectLst/>
              <a:latin typeface="Times New Roman" charset="0"/>
              <a:ea typeface="宋体"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2160" y="266700"/>
            <a:ext cx="2123169" cy="4667058"/>
          </a:xfrm>
          <a:prstGeom prst="rect">
            <a:avLst/>
          </a:prstGeom>
        </p:spPr>
      </p:pic>
      <p:sp>
        <p:nvSpPr>
          <p:cNvPr id="6" name="文本框 5"/>
          <p:cNvSpPr txBox="1"/>
          <p:nvPr/>
        </p:nvSpPr>
        <p:spPr>
          <a:xfrm>
            <a:off x="8748464" y="4834780"/>
            <a:ext cx="354584" cy="276999"/>
          </a:xfrm>
          <a:prstGeom prst="rect">
            <a:avLst/>
          </a:prstGeom>
          <a:noFill/>
        </p:spPr>
        <p:txBody>
          <a:bodyPr wrap="none" rtlCol="0">
            <a:spAutoFit/>
          </a:bodyPr>
          <a:lstStyle/>
          <a:p>
            <a:r>
              <a:rPr kumimoji="1" lang="en-US" altLang="zh-CN" sz="1200" dirty="0" smtClean="0"/>
              <a:t>18</a:t>
            </a:r>
            <a:endParaRPr kumimoji="1" lang="zh-CN" altLang="en-US" sz="1200" dirty="0"/>
          </a:p>
        </p:txBody>
      </p:sp>
    </p:spTree>
    <p:extLst>
      <p:ext uri="{BB962C8B-B14F-4D97-AF65-F5344CB8AC3E}">
        <p14:creationId xmlns:p14="http://schemas.microsoft.com/office/powerpoint/2010/main" val="937915116"/>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Line 16"/>
          <p:cNvSpPr>
            <a:spLocks noChangeShapeType="1"/>
          </p:cNvSpPr>
          <p:nvPr/>
        </p:nvSpPr>
        <p:spPr bwMode="auto">
          <a:xfrm flipH="1">
            <a:off x="1351644" y="0"/>
            <a:ext cx="1465529" cy="5180572"/>
          </a:xfrm>
          <a:prstGeom prst="line">
            <a:avLst/>
          </a:prstGeom>
          <a:noFill/>
          <a:ln w="7938" cap="flat">
            <a:solidFill>
              <a:srgbClr val="002C42"/>
            </a:solidFill>
            <a:prstDash val="solid"/>
            <a:miter lim="800000"/>
          </a:ln>
          <a:extLst>
            <a:ext uri="{909E8E84-426E-40DD-AFC4-6F175D3DCCD1}">
              <a14:hiddenFill xmlns:a14="http://schemas.microsoft.com/office/drawing/2010/main">
                <a:noFill/>
              </a14:hiddenFill>
            </a:ext>
          </a:extLst>
        </p:spPr>
        <p:txBody>
          <a:bodyPr vert="horz" wrap="square" lIns="68157" tIns="34078" rIns="68157" bIns="34078" numCol="1" anchor="t" anchorCtr="0" compatLnSpc="1"/>
          <a:lstStyle/>
          <a:p>
            <a:endParaRPr lang="zh-CN" altLang="en-US" sz="1005">
              <a:solidFill>
                <a:prstClr val="black"/>
              </a:solidFill>
            </a:endParaRPr>
          </a:p>
        </p:txBody>
      </p:sp>
      <p:sp>
        <p:nvSpPr>
          <p:cNvPr id="22" name="Line 18"/>
          <p:cNvSpPr>
            <a:spLocks noChangeShapeType="1"/>
          </p:cNvSpPr>
          <p:nvPr/>
        </p:nvSpPr>
        <p:spPr bwMode="auto">
          <a:xfrm flipH="1" flipV="1">
            <a:off x="434819" y="0"/>
            <a:ext cx="2336981" cy="5141912"/>
          </a:xfrm>
          <a:prstGeom prst="line">
            <a:avLst/>
          </a:prstGeom>
          <a:noFill/>
          <a:ln w="7938" cap="flat">
            <a:solidFill>
              <a:srgbClr val="002C42"/>
            </a:solidFill>
            <a:prstDash val="solid"/>
            <a:miter lim="800000"/>
          </a:ln>
          <a:extLst>
            <a:ext uri="{909E8E84-426E-40DD-AFC4-6F175D3DCCD1}">
              <a14:hiddenFill xmlns:a14="http://schemas.microsoft.com/office/drawing/2010/main">
                <a:noFill/>
              </a14:hiddenFill>
            </a:ext>
          </a:extLst>
        </p:spPr>
        <p:txBody>
          <a:bodyPr vert="horz" wrap="square" lIns="68157" tIns="34078" rIns="68157" bIns="34078" numCol="1" anchor="t" anchorCtr="0" compatLnSpc="1"/>
          <a:lstStyle/>
          <a:p>
            <a:endParaRPr lang="zh-CN" altLang="en-US" sz="1005">
              <a:solidFill>
                <a:prstClr val="black"/>
              </a:solidFill>
            </a:endParaRPr>
          </a:p>
        </p:txBody>
      </p:sp>
      <p:sp>
        <p:nvSpPr>
          <p:cNvPr id="23" name="Freeform 5"/>
          <p:cNvSpPr/>
          <p:nvPr/>
        </p:nvSpPr>
        <p:spPr bwMode="auto">
          <a:xfrm flipH="1" flipV="1">
            <a:off x="-11811" y="185446"/>
            <a:ext cx="2276574" cy="4956466"/>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gradFill>
            <a:gsLst>
              <a:gs pos="0">
                <a:srgbClr val="002C42"/>
              </a:gs>
              <a:gs pos="100000">
                <a:srgbClr val="004060"/>
              </a:gs>
            </a:gsLst>
            <a:lin ang="14400000" scaled="0"/>
          </a:gradFill>
          <a:ln w="28575">
            <a:noFill/>
          </a:ln>
          <a:effectLst>
            <a:outerShdw blurRad="254000" dist="127000" dir="2700000" algn="tl" rotWithShape="0">
              <a:prstClr val="black">
                <a:alpha val="40000"/>
              </a:prstClr>
            </a:outerShdw>
          </a:effectLst>
        </p:spPr>
        <p:txBody>
          <a:bodyPr anchor="ctr"/>
          <a:lstStyle/>
          <a:p>
            <a:pPr algn="ctr"/>
            <a:endParaRPr lang="zh-CN" altLang="en-US" sz="1490">
              <a:solidFill>
                <a:srgbClr val="00183C"/>
              </a:solidFill>
              <a:latin typeface="Calibri" pitchFamily="34" charset="0"/>
              <a:ea typeface="宋体" pitchFamily="2" charset="-122"/>
            </a:endParaRPr>
          </a:p>
        </p:txBody>
      </p:sp>
      <p:sp>
        <p:nvSpPr>
          <p:cNvPr id="24" name="文本框 23"/>
          <p:cNvSpPr txBox="1"/>
          <p:nvPr/>
        </p:nvSpPr>
        <p:spPr>
          <a:xfrm>
            <a:off x="191687" y="1638245"/>
            <a:ext cx="1310659" cy="941155"/>
          </a:xfrm>
          <a:prstGeom prst="rect">
            <a:avLst/>
          </a:prstGeom>
          <a:noFill/>
        </p:spPr>
        <p:txBody>
          <a:bodyPr wrap="square" rtlCol="0">
            <a:spAutoFit/>
          </a:bodyPr>
          <a:lstStyle/>
          <a:p>
            <a:pPr algn="ctr"/>
            <a:r>
              <a:rPr lang="zh-CN" altLang="en-US" sz="4025" b="1" dirty="0">
                <a:solidFill>
                  <a:schemeClr val="bg1">
                    <a:lumMod val="95000"/>
                  </a:schemeClr>
                </a:solidFill>
                <a:latin typeface="微软雅黑" pitchFamily="34" charset="-122"/>
                <a:ea typeface="微软雅黑" pitchFamily="34" charset="-122"/>
              </a:rPr>
              <a:t>目录</a:t>
            </a:r>
            <a:endParaRPr lang="en-US" altLang="zh-CN" sz="4025" b="1" dirty="0">
              <a:solidFill>
                <a:schemeClr val="bg1">
                  <a:lumMod val="95000"/>
                </a:schemeClr>
              </a:solidFill>
              <a:latin typeface="微软雅黑" pitchFamily="34" charset="-122"/>
              <a:ea typeface="微软雅黑" pitchFamily="34" charset="-122"/>
            </a:endParaRPr>
          </a:p>
          <a:p>
            <a:pPr algn="ctr"/>
            <a:r>
              <a:rPr lang="en-US" altLang="zh-CN" sz="1490" b="1" dirty="0">
                <a:solidFill>
                  <a:schemeClr val="bg1">
                    <a:lumMod val="95000"/>
                  </a:schemeClr>
                </a:solidFill>
                <a:latin typeface="微软雅黑" pitchFamily="34" charset="-122"/>
                <a:ea typeface="微软雅黑" pitchFamily="34" charset="-122"/>
              </a:rPr>
              <a:t>CONTENT</a:t>
            </a:r>
            <a:endParaRPr lang="zh-CN" altLang="en-US" sz="1490" b="1" dirty="0">
              <a:solidFill>
                <a:schemeClr val="bg1">
                  <a:lumMod val="95000"/>
                </a:schemeClr>
              </a:solidFill>
              <a:latin typeface="微软雅黑" pitchFamily="34" charset="-122"/>
              <a:ea typeface="微软雅黑" pitchFamily="34" charset="-122"/>
            </a:endParaRPr>
          </a:p>
        </p:txBody>
      </p:sp>
      <p:sp>
        <p:nvSpPr>
          <p:cNvPr id="25" name="椭圆 1"/>
          <p:cNvSpPr>
            <a:spLocks noChangeArrowheads="1"/>
          </p:cNvSpPr>
          <p:nvPr/>
        </p:nvSpPr>
        <p:spPr bwMode="auto">
          <a:xfrm>
            <a:off x="4760514" y="937166"/>
            <a:ext cx="542504" cy="542504"/>
          </a:xfrm>
          <a:prstGeom prst="roundRect">
            <a:avLst/>
          </a:prstGeom>
          <a:gradFill>
            <a:gsLst>
              <a:gs pos="0">
                <a:srgbClr val="002C42"/>
              </a:gs>
              <a:gs pos="100000">
                <a:srgbClr val="004060"/>
              </a:gs>
            </a:gsLst>
            <a:lin ang="14400000" scaled="0"/>
          </a:gra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sz="1490">
              <a:solidFill>
                <a:schemeClr val="bg1">
                  <a:lumMod val="95000"/>
                </a:schemeClr>
              </a:solidFill>
            </a:endParaRPr>
          </a:p>
        </p:txBody>
      </p:sp>
      <p:sp>
        <p:nvSpPr>
          <p:cNvPr id="26" name="TextBox 32"/>
          <p:cNvSpPr txBox="1">
            <a:spLocks noChangeArrowheads="1"/>
          </p:cNvSpPr>
          <p:nvPr/>
        </p:nvSpPr>
        <p:spPr bwMode="auto">
          <a:xfrm>
            <a:off x="4807616" y="995435"/>
            <a:ext cx="495649" cy="45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385" dirty="0">
                <a:solidFill>
                  <a:schemeClr val="bg1">
                    <a:lumMod val="95000"/>
                  </a:schemeClr>
                </a:solidFill>
                <a:ea typeface="微软雅黑" pitchFamily="34" charset="-122"/>
              </a:rPr>
              <a:t>01</a:t>
            </a:r>
            <a:endParaRPr lang="zh-CN" altLang="en-US" sz="2385" dirty="0">
              <a:solidFill>
                <a:schemeClr val="bg1">
                  <a:lumMod val="95000"/>
                </a:schemeClr>
              </a:solidFill>
              <a:ea typeface="微软雅黑" pitchFamily="34" charset="-122"/>
            </a:endParaRPr>
          </a:p>
        </p:txBody>
      </p:sp>
      <p:sp>
        <p:nvSpPr>
          <p:cNvPr id="28" name="TextBox 76"/>
          <p:cNvSpPr txBox="1"/>
          <p:nvPr/>
        </p:nvSpPr>
        <p:spPr>
          <a:xfrm>
            <a:off x="5437359" y="986780"/>
            <a:ext cx="2663033" cy="413190"/>
          </a:xfrm>
          <a:prstGeom prst="rect">
            <a:avLst/>
          </a:prstGeom>
          <a:noFill/>
        </p:spPr>
        <p:txBody>
          <a:bodyPr wrap="square" rtlCol="0">
            <a:spAutoFit/>
          </a:bodyPr>
          <a:lstStyle/>
          <a:p>
            <a:r>
              <a:rPr lang="zh-CN" altLang="en-US" sz="2085" dirty="0" smtClean="0">
                <a:solidFill>
                  <a:srgbClr val="002C42"/>
                </a:solidFill>
                <a:latin typeface="方正粗谭黑简体" pitchFamily="2" charset="-122"/>
                <a:ea typeface="方正粗谭黑简体" pitchFamily="2" charset="-122"/>
              </a:rPr>
              <a:t>选题依据和应用价值</a:t>
            </a:r>
            <a:endParaRPr lang="zh-CN" altLang="en-US" sz="2085" dirty="0">
              <a:solidFill>
                <a:srgbClr val="002C42"/>
              </a:solidFill>
              <a:latin typeface="方正粗谭黑简体" pitchFamily="2" charset="-122"/>
              <a:ea typeface="方正粗谭黑简体" pitchFamily="2" charset="-122"/>
            </a:endParaRPr>
          </a:p>
        </p:txBody>
      </p:sp>
      <p:sp>
        <p:nvSpPr>
          <p:cNvPr id="29" name="椭圆 1"/>
          <p:cNvSpPr>
            <a:spLocks noChangeArrowheads="1"/>
          </p:cNvSpPr>
          <p:nvPr/>
        </p:nvSpPr>
        <p:spPr bwMode="auto">
          <a:xfrm>
            <a:off x="4760514" y="1864753"/>
            <a:ext cx="542504" cy="542504"/>
          </a:xfrm>
          <a:prstGeom prst="roundRect">
            <a:avLst/>
          </a:prstGeom>
          <a:gradFill>
            <a:gsLst>
              <a:gs pos="0">
                <a:srgbClr val="002C42"/>
              </a:gs>
              <a:gs pos="100000">
                <a:srgbClr val="004060"/>
              </a:gs>
            </a:gsLst>
            <a:lin ang="14400000" scaled="0"/>
          </a:gra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sz="1490">
              <a:solidFill>
                <a:schemeClr val="bg1">
                  <a:lumMod val="95000"/>
                </a:schemeClr>
              </a:solidFill>
            </a:endParaRPr>
          </a:p>
        </p:txBody>
      </p:sp>
      <p:sp>
        <p:nvSpPr>
          <p:cNvPr id="30" name="TextBox 32"/>
          <p:cNvSpPr txBox="1">
            <a:spLocks noChangeArrowheads="1"/>
          </p:cNvSpPr>
          <p:nvPr/>
        </p:nvSpPr>
        <p:spPr bwMode="auto">
          <a:xfrm>
            <a:off x="4807616" y="1923022"/>
            <a:ext cx="495649" cy="45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385" dirty="0">
                <a:solidFill>
                  <a:schemeClr val="bg1">
                    <a:lumMod val="95000"/>
                  </a:schemeClr>
                </a:solidFill>
                <a:ea typeface="微软雅黑" pitchFamily="34" charset="-122"/>
              </a:rPr>
              <a:t>02</a:t>
            </a:r>
            <a:endParaRPr lang="zh-CN" altLang="en-US" sz="2385" dirty="0">
              <a:solidFill>
                <a:schemeClr val="bg1">
                  <a:lumMod val="95000"/>
                </a:schemeClr>
              </a:solidFill>
              <a:ea typeface="微软雅黑" pitchFamily="34" charset="-122"/>
            </a:endParaRPr>
          </a:p>
        </p:txBody>
      </p:sp>
      <p:sp>
        <p:nvSpPr>
          <p:cNvPr id="33" name="椭圆 1"/>
          <p:cNvSpPr>
            <a:spLocks noChangeArrowheads="1"/>
          </p:cNvSpPr>
          <p:nvPr/>
        </p:nvSpPr>
        <p:spPr bwMode="auto">
          <a:xfrm>
            <a:off x="4760514" y="2794500"/>
            <a:ext cx="542504" cy="542504"/>
          </a:xfrm>
          <a:prstGeom prst="roundRect">
            <a:avLst/>
          </a:prstGeom>
          <a:gradFill>
            <a:gsLst>
              <a:gs pos="0">
                <a:srgbClr val="002C42"/>
              </a:gs>
              <a:gs pos="100000">
                <a:srgbClr val="004060"/>
              </a:gs>
            </a:gsLst>
            <a:lin ang="14400000" scaled="0"/>
          </a:gra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sz="1490">
              <a:solidFill>
                <a:schemeClr val="bg1">
                  <a:lumMod val="95000"/>
                </a:schemeClr>
              </a:solidFill>
            </a:endParaRPr>
          </a:p>
        </p:txBody>
      </p:sp>
      <p:sp>
        <p:nvSpPr>
          <p:cNvPr id="34" name="TextBox 32"/>
          <p:cNvSpPr txBox="1">
            <a:spLocks noChangeArrowheads="1"/>
          </p:cNvSpPr>
          <p:nvPr/>
        </p:nvSpPr>
        <p:spPr bwMode="auto">
          <a:xfrm>
            <a:off x="4807616" y="2852769"/>
            <a:ext cx="495649" cy="45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385" dirty="0">
                <a:solidFill>
                  <a:schemeClr val="bg1">
                    <a:lumMod val="95000"/>
                  </a:schemeClr>
                </a:solidFill>
                <a:ea typeface="微软雅黑" pitchFamily="34" charset="-122"/>
              </a:rPr>
              <a:t>03</a:t>
            </a:r>
            <a:endParaRPr lang="zh-CN" altLang="en-US" sz="2385" dirty="0">
              <a:solidFill>
                <a:schemeClr val="bg1">
                  <a:lumMod val="95000"/>
                </a:schemeClr>
              </a:solidFill>
              <a:ea typeface="微软雅黑" pitchFamily="34" charset="-122"/>
            </a:endParaRPr>
          </a:p>
        </p:txBody>
      </p:sp>
      <p:sp>
        <p:nvSpPr>
          <p:cNvPr id="36" name="TextBox 76"/>
          <p:cNvSpPr txBox="1"/>
          <p:nvPr/>
        </p:nvSpPr>
        <p:spPr>
          <a:xfrm>
            <a:off x="5437359" y="2858988"/>
            <a:ext cx="2951065" cy="413190"/>
          </a:xfrm>
          <a:prstGeom prst="rect">
            <a:avLst/>
          </a:prstGeom>
          <a:noFill/>
        </p:spPr>
        <p:txBody>
          <a:bodyPr wrap="square" rtlCol="0">
            <a:spAutoFit/>
          </a:bodyPr>
          <a:lstStyle/>
          <a:p>
            <a:r>
              <a:rPr lang="zh-CN" altLang="en-US" sz="2085" dirty="0" smtClean="0">
                <a:solidFill>
                  <a:srgbClr val="002C42"/>
                </a:solidFill>
                <a:latin typeface="方正粗谭黑简体" pitchFamily="2" charset="-122"/>
                <a:ea typeface="方正粗谭黑简体" pitchFamily="2" charset="-122"/>
              </a:rPr>
              <a:t>研究目标</a:t>
            </a:r>
            <a:r>
              <a:rPr lang="zh-CN" altLang="en-US" sz="2085" smtClean="0">
                <a:solidFill>
                  <a:srgbClr val="002C42"/>
                </a:solidFill>
                <a:latin typeface="方正粗谭黑简体" pitchFamily="2" charset="-122"/>
                <a:ea typeface="方正粗谭黑简体" pitchFamily="2" charset="-122"/>
              </a:rPr>
              <a:t>与探究内容</a:t>
            </a:r>
            <a:endParaRPr lang="zh-CN" altLang="en-US" sz="2085" dirty="0">
              <a:solidFill>
                <a:srgbClr val="002C42"/>
              </a:solidFill>
              <a:latin typeface="方正粗谭黑简体" pitchFamily="2" charset="-122"/>
              <a:ea typeface="方正粗谭黑简体" pitchFamily="2" charset="-122"/>
            </a:endParaRPr>
          </a:p>
        </p:txBody>
      </p:sp>
      <p:sp>
        <p:nvSpPr>
          <p:cNvPr id="37" name="椭圆 1"/>
          <p:cNvSpPr>
            <a:spLocks noChangeArrowheads="1"/>
          </p:cNvSpPr>
          <p:nvPr/>
        </p:nvSpPr>
        <p:spPr bwMode="auto">
          <a:xfrm>
            <a:off x="4760514" y="3718976"/>
            <a:ext cx="542504" cy="542504"/>
          </a:xfrm>
          <a:prstGeom prst="roundRect">
            <a:avLst/>
          </a:prstGeom>
          <a:gradFill>
            <a:gsLst>
              <a:gs pos="0">
                <a:srgbClr val="002C42"/>
              </a:gs>
              <a:gs pos="100000">
                <a:srgbClr val="004060"/>
              </a:gs>
            </a:gsLst>
            <a:lin ang="14400000" scaled="0"/>
          </a:gradFill>
          <a:ln w="28575">
            <a:noFill/>
          </a:ln>
          <a:effectLst>
            <a:outerShdw blurRad="254000" dist="127000" dir="2700000" algn="tl" rotWithShape="0">
              <a:prstClr val="black">
                <a:alpha val="40000"/>
              </a:prstClr>
            </a:outerShdw>
          </a:effectLst>
        </p:spPr>
        <p:txBody>
          <a:bodyPr anchor="ct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algn="ctr" eaLnBrk="1" hangingPunct="1"/>
            <a:endParaRPr lang="zh-CN" altLang="en-US" sz="1490">
              <a:solidFill>
                <a:schemeClr val="bg1">
                  <a:lumMod val="95000"/>
                </a:schemeClr>
              </a:solidFill>
            </a:endParaRPr>
          </a:p>
        </p:txBody>
      </p:sp>
      <p:sp>
        <p:nvSpPr>
          <p:cNvPr id="38" name="TextBox 32"/>
          <p:cNvSpPr txBox="1">
            <a:spLocks noChangeArrowheads="1"/>
          </p:cNvSpPr>
          <p:nvPr/>
        </p:nvSpPr>
        <p:spPr bwMode="auto">
          <a:xfrm>
            <a:off x="4807616" y="3777246"/>
            <a:ext cx="495649" cy="459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Calibri" pitchFamily="34" charset="0"/>
                <a:ea typeface="宋体" pitchFamily="2" charset="-122"/>
              </a:defRPr>
            </a:lvl9pPr>
          </a:lstStyle>
          <a:p>
            <a:pPr eaLnBrk="1" hangingPunct="1"/>
            <a:r>
              <a:rPr lang="en-US" altLang="zh-CN" sz="2385" dirty="0">
                <a:solidFill>
                  <a:schemeClr val="bg1">
                    <a:lumMod val="95000"/>
                  </a:schemeClr>
                </a:solidFill>
                <a:ea typeface="微软雅黑" pitchFamily="34" charset="-122"/>
              </a:rPr>
              <a:t>04</a:t>
            </a:r>
            <a:endParaRPr lang="zh-CN" altLang="en-US" sz="2385" dirty="0">
              <a:solidFill>
                <a:schemeClr val="bg1">
                  <a:lumMod val="95000"/>
                </a:schemeClr>
              </a:solidFill>
              <a:ea typeface="微软雅黑" pitchFamily="34" charset="-122"/>
            </a:endParaRPr>
          </a:p>
        </p:txBody>
      </p:sp>
      <p:sp>
        <p:nvSpPr>
          <p:cNvPr id="40" name="TextBox 76"/>
          <p:cNvSpPr txBox="1"/>
          <p:nvPr/>
        </p:nvSpPr>
        <p:spPr>
          <a:xfrm>
            <a:off x="5437359" y="3795092"/>
            <a:ext cx="2663033" cy="413190"/>
          </a:xfrm>
          <a:prstGeom prst="rect">
            <a:avLst/>
          </a:prstGeom>
          <a:noFill/>
        </p:spPr>
        <p:txBody>
          <a:bodyPr wrap="square" rtlCol="0">
            <a:spAutoFit/>
          </a:bodyPr>
          <a:lstStyle/>
          <a:p>
            <a:r>
              <a:rPr lang="zh-CN" altLang="en-US" sz="2085" dirty="0" smtClean="0">
                <a:solidFill>
                  <a:srgbClr val="002C42"/>
                </a:solidFill>
                <a:latin typeface="方正粗谭黑简体" pitchFamily="2" charset="-122"/>
                <a:ea typeface="方正粗谭黑简体" pitchFamily="2" charset="-122"/>
              </a:rPr>
              <a:t>实施方案</a:t>
            </a:r>
            <a:endParaRPr lang="zh-CN" altLang="en-US" sz="2085" dirty="0">
              <a:solidFill>
                <a:srgbClr val="002C42"/>
              </a:solidFill>
              <a:latin typeface="方正粗谭黑简体" pitchFamily="2" charset="-122"/>
              <a:ea typeface="方正粗谭黑简体" pitchFamily="2" charset="-122"/>
            </a:endParaRPr>
          </a:p>
        </p:txBody>
      </p:sp>
      <p:sp>
        <p:nvSpPr>
          <p:cNvPr id="41" name="TextBox 76"/>
          <p:cNvSpPr txBox="1"/>
          <p:nvPr/>
        </p:nvSpPr>
        <p:spPr>
          <a:xfrm>
            <a:off x="5421335" y="1922884"/>
            <a:ext cx="2159395" cy="413511"/>
          </a:xfrm>
          <a:prstGeom prst="rect">
            <a:avLst/>
          </a:prstGeom>
          <a:noFill/>
        </p:spPr>
        <p:txBody>
          <a:bodyPr wrap="square" rtlCol="0">
            <a:spAutoFit/>
          </a:bodyPr>
          <a:lstStyle/>
          <a:p>
            <a:r>
              <a:rPr lang="zh-CN" altLang="en-US" sz="2085" dirty="0" smtClean="0">
                <a:solidFill>
                  <a:srgbClr val="002C42"/>
                </a:solidFill>
                <a:latin typeface="方正粗谭黑简体" pitchFamily="2" charset="-122"/>
                <a:ea typeface="方正粗谭黑简体" pitchFamily="2" charset="-122"/>
              </a:rPr>
              <a:t>研究现状</a:t>
            </a:r>
            <a:endParaRPr lang="zh-CN" altLang="en-US" sz="2085" dirty="0">
              <a:solidFill>
                <a:srgbClr val="002C42"/>
              </a:solidFill>
              <a:latin typeface="方正粗谭黑简体" pitchFamily="2" charset="-122"/>
              <a:ea typeface="方正粗谭黑简体" pitchFamily="2" charset="-122"/>
            </a:endParaRPr>
          </a:p>
        </p:txBody>
      </p:sp>
      <p:sp>
        <p:nvSpPr>
          <p:cNvPr id="2" name="文本框 1"/>
          <p:cNvSpPr txBox="1"/>
          <p:nvPr/>
        </p:nvSpPr>
        <p:spPr>
          <a:xfrm>
            <a:off x="8748464" y="4834780"/>
            <a:ext cx="269626" cy="276999"/>
          </a:xfrm>
          <a:prstGeom prst="rect">
            <a:avLst/>
          </a:prstGeom>
          <a:noFill/>
        </p:spPr>
        <p:txBody>
          <a:bodyPr wrap="none" rtlCol="0">
            <a:spAutoFit/>
          </a:bodyPr>
          <a:lstStyle/>
          <a:p>
            <a:r>
              <a:rPr kumimoji="1" lang="en-US" altLang="zh-CN" sz="1200" dirty="0" smtClean="0"/>
              <a:t>1</a:t>
            </a:r>
            <a:endParaRPr kumimoji="1" lang="zh-CN" altLang="en-US" sz="1200" dirty="0"/>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par>
                              <p:cTn id="11" fill="hold">
                                <p:stCondLst>
                                  <p:cond delay="500"/>
                                </p:stCondLst>
                                <p:childTnLst>
                                  <p:par>
                                    <p:cTn id="12" presetID="2" presetClass="entr" presetSubtype="8" fill="hold" grpId="0" nodeType="afterEffect" p14:presetBounceEnd="70000">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14:bounceEnd="70000">
                                          <p:cBhvr additive="base">
                                            <p:cTn id="14" dur="1000" fill="hold"/>
                                            <p:tgtEl>
                                              <p:spTgt spid="23"/>
                                            </p:tgtEl>
                                            <p:attrNameLst>
                                              <p:attrName>ppt_x</p:attrName>
                                            </p:attrNameLst>
                                          </p:cBhvr>
                                          <p:tavLst>
                                            <p:tav tm="0">
                                              <p:val>
                                                <p:strVal val="0-#ppt_w/2"/>
                                              </p:val>
                                            </p:tav>
                                            <p:tav tm="100000">
                                              <p:val>
                                                <p:strVal val="#ppt_x"/>
                                              </p:val>
                                            </p:tav>
                                          </p:tavLst>
                                        </p:anim>
                                        <p:anim calcmode="lin" valueType="num" p14:bounceEnd="70000">
                                          <p:cBhvr additive="base">
                                            <p:cTn id="15" dur="1000" fill="hold"/>
                                            <p:tgtEl>
                                              <p:spTgt spid="23"/>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iterate type="lt">
                                        <p:tmPct val="10000"/>
                                      </p:iterate>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2799"/>
                                </p:stCondLst>
                                <p:childTnLst>
                                  <p:par>
                                    <p:cTn id="23" presetID="18" presetClass="entr" presetSubtype="12"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strips(downLeft)">
                                          <p:cBhvr>
                                            <p:cTn id="25" dur="500"/>
                                            <p:tgtEl>
                                              <p:spTgt spid="25"/>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strips(downLeft)">
                                          <p:cBhvr>
                                            <p:cTn id="28" dur="500"/>
                                            <p:tgtEl>
                                              <p:spTgt spid="29"/>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strips(downLeft)">
                                          <p:cBhvr>
                                            <p:cTn id="31" dur="500"/>
                                            <p:tgtEl>
                                              <p:spTgt spid="33"/>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strips(downLeft)">
                                          <p:cBhvr>
                                            <p:cTn id="34" dur="500"/>
                                            <p:tgtEl>
                                              <p:spTgt spid="37"/>
                                            </p:tgtEl>
                                          </p:cBhvr>
                                        </p:animEffect>
                                      </p:childTnLst>
                                    </p:cTn>
                                  </p:par>
                                </p:childTnLst>
                              </p:cTn>
                            </p:par>
                            <p:par>
                              <p:cTn id="35" fill="hold">
                                <p:stCondLst>
                                  <p:cond delay="3299"/>
                                </p:stCondLst>
                                <p:childTnLst>
                                  <p:par>
                                    <p:cTn id="36" presetID="10"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childTnLst>
                              </p:cTn>
                            </p:par>
                            <p:par>
                              <p:cTn id="48" fill="hold">
                                <p:stCondLst>
                                  <p:cond delay="3799"/>
                                </p:stCondLst>
                                <p:childTnLst>
                                  <p:par>
                                    <p:cTn id="49" presetID="37" presetClass="entr" presetSubtype="0" fill="hold" grpId="0" nodeType="afterEffect">
                                      <p:stCondLst>
                                        <p:cond delay="0"/>
                                      </p:stCondLst>
                                      <p:iterate type="lt">
                                        <p:tmPct val="10000"/>
                                      </p:iterate>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anim calcmode="lin" valueType="num">
                                          <p:cBhvr>
                                            <p:cTn id="52" dur="1000" fill="hold"/>
                                            <p:tgtEl>
                                              <p:spTgt spid="28"/>
                                            </p:tgtEl>
                                            <p:attrNameLst>
                                              <p:attrName>ppt_x</p:attrName>
                                            </p:attrNameLst>
                                          </p:cBhvr>
                                          <p:tavLst>
                                            <p:tav tm="0">
                                              <p:val>
                                                <p:strVal val="#ppt_x"/>
                                              </p:val>
                                            </p:tav>
                                            <p:tav tm="100000">
                                              <p:val>
                                                <p:strVal val="#ppt_x"/>
                                              </p:val>
                                            </p:tav>
                                          </p:tavLst>
                                        </p:anim>
                                        <p:anim calcmode="lin" valueType="num">
                                          <p:cBhvr>
                                            <p:cTn id="53" dur="900" decel="100000" fill="hold"/>
                                            <p:tgtEl>
                                              <p:spTgt spid="28"/>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55" fill="hold">
                                <p:stCondLst>
                                  <p:cond delay="5599"/>
                                </p:stCondLst>
                                <p:childTnLst>
                                  <p:par>
                                    <p:cTn id="56" presetID="37" presetClass="entr" presetSubtype="0" fill="hold" grpId="0" nodeType="afterEffect">
                                      <p:stCondLst>
                                        <p:cond delay="0"/>
                                      </p:stCondLst>
                                      <p:iterate type="lt">
                                        <p:tmPct val="10000"/>
                                      </p:iterate>
                                      <p:childTnLst>
                                        <p:set>
                                          <p:cBhvr>
                                            <p:cTn id="57" dur="1" fill="hold">
                                              <p:stCondLst>
                                                <p:cond delay="0"/>
                                              </p:stCondLst>
                                            </p:cTn>
                                            <p:tgtEl>
                                              <p:spTgt spid="36"/>
                                            </p:tgtEl>
                                            <p:attrNameLst>
                                              <p:attrName>style.visibility</p:attrName>
                                            </p:attrNameLst>
                                          </p:cBhvr>
                                          <p:to>
                                            <p:strVal val="visible"/>
                                          </p:to>
                                        </p:set>
                                        <p:animEffect transition="in" filter="fade">
                                          <p:cBhvr>
                                            <p:cTn id="58" dur="1000"/>
                                            <p:tgtEl>
                                              <p:spTgt spid="36"/>
                                            </p:tgtEl>
                                          </p:cBhvr>
                                        </p:animEffect>
                                        <p:anim calcmode="lin" valueType="num">
                                          <p:cBhvr>
                                            <p:cTn id="59" dur="1000" fill="hold"/>
                                            <p:tgtEl>
                                              <p:spTgt spid="36"/>
                                            </p:tgtEl>
                                            <p:attrNameLst>
                                              <p:attrName>ppt_x</p:attrName>
                                            </p:attrNameLst>
                                          </p:cBhvr>
                                          <p:tavLst>
                                            <p:tav tm="0">
                                              <p:val>
                                                <p:strVal val="#ppt_x"/>
                                              </p:val>
                                            </p:tav>
                                            <p:tav tm="100000">
                                              <p:val>
                                                <p:strVal val="#ppt_x"/>
                                              </p:val>
                                            </p:tav>
                                          </p:tavLst>
                                        </p:anim>
                                        <p:anim calcmode="lin" valueType="num">
                                          <p:cBhvr>
                                            <p:cTn id="60" dur="900" decel="100000" fill="hold"/>
                                            <p:tgtEl>
                                              <p:spTgt spid="36"/>
                                            </p:tgtEl>
                                            <p:attrNameLst>
                                              <p:attrName>ppt_y</p:attrName>
                                            </p:attrNameLst>
                                          </p:cBhvr>
                                          <p:tavLst>
                                            <p:tav tm="0">
                                              <p:val>
                                                <p:strVal val="#ppt_y+1"/>
                                              </p:val>
                                            </p:tav>
                                            <p:tav tm="100000">
                                              <p:val>
                                                <p:strVal val="#ppt_y-.03"/>
                                              </p:val>
                                            </p:tav>
                                          </p:tavLst>
                                        </p:anim>
                                        <p:anim calcmode="lin" valueType="num">
                                          <p:cBhvr>
                                            <p:cTn id="61"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par>
                              <p:cTn id="62" fill="hold">
                                <p:stCondLst>
                                  <p:cond delay="7399"/>
                                </p:stCondLst>
                                <p:childTnLst>
                                  <p:par>
                                    <p:cTn id="63" presetID="37" presetClass="entr" presetSubtype="0" fill="hold" grpId="0" nodeType="afterEffect">
                                      <p:stCondLst>
                                        <p:cond delay="0"/>
                                      </p:stCondLst>
                                      <p:iterate type="lt">
                                        <p:tmPct val="10000"/>
                                      </p:iterate>
                                      <p:childTnLst>
                                        <p:set>
                                          <p:cBhvr>
                                            <p:cTn id="64" dur="1" fill="hold">
                                              <p:stCondLst>
                                                <p:cond delay="0"/>
                                              </p:stCondLst>
                                            </p:cTn>
                                            <p:tgtEl>
                                              <p:spTgt spid="40"/>
                                            </p:tgtEl>
                                            <p:attrNameLst>
                                              <p:attrName>style.visibility</p:attrName>
                                            </p:attrNameLst>
                                          </p:cBhvr>
                                          <p:to>
                                            <p:strVal val="visible"/>
                                          </p:to>
                                        </p:set>
                                        <p:animEffect transition="in" filter="fade">
                                          <p:cBhvr>
                                            <p:cTn id="65" dur="1000"/>
                                            <p:tgtEl>
                                              <p:spTgt spid="40"/>
                                            </p:tgtEl>
                                          </p:cBhvr>
                                        </p:animEffect>
                                        <p:anim calcmode="lin" valueType="num">
                                          <p:cBhvr>
                                            <p:cTn id="66" dur="1000" fill="hold"/>
                                            <p:tgtEl>
                                              <p:spTgt spid="40"/>
                                            </p:tgtEl>
                                            <p:attrNameLst>
                                              <p:attrName>ppt_x</p:attrName>
                                            </p:attrNameLst>
                                          </p:cBhvr>
                                          <p:tavLst>
                                            <p:tav tm="0">
                                              <p:val>
                                                <p:strVal val="#ppt_x"/>
                                              </p:val>
                                            </p:tav>
                                            <p:tav tm="100000">
                                              <p:val>
                                                <p:strVal val="#ppt_x"/>
                                              </p:val>
                                            </p:tav>
                                          </p:tavLst>
                                        </p:anim>
                                        <p:anim calcmode="lin" valueType="num">
                                          <p:cBhvr>
                                            <p:cTn id="67" dur="900" decel="100000" fill="hold"/>
                                            <p:tgtEl>
                                              <p:spTgt spid="40"/>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par>
                              <p:cTn id="69" fill="hold">
                                <p:stCondLst>
                                  <p:cond delay="8699"/>
                                </p:stCondLst>
                                <p:childTnLst>
                                  <p:par>
                                    <p:cTn id="70" presetID="37" presetClass="entr" presetSubtype="0" fill="hold" grpId="0" nodeType="afterEffect">
                                      <p:stCondLst>
                                        <p:cond delay="0"/>
                                      </p:stCondLst>
                                      <p:iterate type="lt">
                                        <p:tmPct val="10000"/>
                                      </p:iterate>
                                      <p:childTnLst>
                                        <p:set>
                                          <p:cBhvr>
                                            <p:cTn id="71" dur="1" fill="hold">
                                              <p:stCondLst>
                                                <p:cond delay="0"/>
                                              </p:stCondLst>
                                            </p:cTn>
                                            <p:tgtEl>
                                              <p:spTgt spid="41"/>
                                            </p:tgtEl>
                                            <p:attrNameLst>
                                              <p:attrName>style.visibility</p:attrName>
                                            </p:attrNameLst>
                                          </p:cBhvr>
                                          <p:to>
                                            <p:strVal val="visible"/>
                                          </p:to>
                                        </p:set>
                                        <p:animEffect transition="in" filter="fade">
                                          <p:cBhvr>
                                            <p:cTn id="72" dur="1000"/>
                                            <p:tgtEl>
                                              <p:spTgt spid="41"/>
                                            </p:tgtEl>
                                          </p:cBhvr>
                                        </p:animEffect>
                                        <p:anim calcmode="lin" valueType="num">
                                          <p:cBhvr>
                                            <p:cTn id="73" dur="1000" fill="hold"/>
                                            <p:tgtEl>
                                              <p:spTgt spid="41"/>
                                            </p:tgtEl>
                                            <p:attrNameLst>
                                              <p:attrName>ppt_x</p:attrName>
                                            </p:attrNameLst>
                                          </p:cBhvr>
                                          <p:tavLst>
                                            <p:tav tm="0">
                                              <p:val>
                                                <p:strVal val="#ppt_x"/>
                                              </p:val>
                                            </p:tav>
                                            <p:tav tm="100000">
                                              <p:val>
                                                <p:strVal val="#ppt_x"/>
                                              </p:val>
                                            </p:tav>
                                          </p:tavLst>
                                        </p:anim>
                                        <p:anim calcmode="lin" valueType="num">
                                          <p:cBhvr>
                                            <p:cTn id="74" dur="900" decel="100000" fill="hold"/>
                                            <p:tgtEl>
                                              <p:spTgt spid="41"/>
                                            </p:tgtEl>
                                            <p:attrNameLst>
                                              <p:attrName>ppt_y</p:attrName>
                                            </p:attrNameLst>
                                          </p:cBhvr>
                                          <p:tavLst>
                                            <p:tav tm="0">
                                              <p:val>
                                                <p:strVal val="#ppt_y+1"/>
                                              </p:val>
                                            </p:tav>
                                            <p:tav tm="100000">
                                              <p:val>
                                                <p:strVal val="#ppt_y-.03"/>
                                              </p:val>
                                            </p:tav>
                                          </p:tavLst>
                                        </p:anim>
                                        <p:anim calcmode="lin" valueType="num">
                                          <p:cBhvr>
                                            <p:cTn id="75"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p:bldP spid="25" grpId="0" animBg="1"/>
          <p:bldP spid="26" grpId="0"/>
          <p:bldP spid="28" grpId="0"/>
          <p:bldP spid="29" grpId="0" animBg="1"/>
          <p:bldP spid="30" grpId="0"/>
          <p:bldP spid="33" grpId="0" animBg="1"/>
          <p:bldP spid="34" grpId="0"/>
          <p:bldP spid="36" grpId="0"/>
          <p:bldP spid="37" grpId="0" animBg="1"/>
          <p:bldP spid="38" grpId="0"/>
          <p:bldP spid="40" grpId="0"/>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down)">
                                          <p:cBhvr>
                                            <p:cTn id="10" dur="500"/>
                                            <p:tgtEl>
                                              <p:spTgt spid="21"/>
                                            </p:tgtEl>
                                          </p:cBhvr>
                                        </p:animEffect>
                                      </p:childTnLst>
                                    </p:cTn>
                                  </p:par>
                                </p:childTnLst>
                              </p:cTn>
                            </p:par>
                            <p:par>
                              <p:cTn id="11" fill="hold">
                                <p:stCondLst>
                                  <p:cond delay="500"/>
                                </p:stCondLst>
                                <p:childTnLst>
                                  <p:par>
                                    <p:cTn id="12" presetID="2" presetClass="entr" presetSubtype="8" fill="hold" grpId="0" nodeType="after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additive="base">
                                            <p:cTn id="14" dur="1000" fill="hold"/>
                                            <p:tgtEl>
                                              <p:spTgt spid="23"/>
                                            </p:tgtEl>
                                            <p:attrNameLst>
                                              <p:attrName>ppt_x</p:attrName>
                                            </p:attrNameLst>
                                          </p:cBhvr>
                                          <p:tavLst>
                                            <p:tav tm="0">
                                              <p:val>
                                                <p:strVal val="0-#ppt_w/2"/>
                                              </p:val>
                                            </p:tav>
                                            <p:tav tm="100000">
                                              <p:val>
                                                <p:strVal val="#ppt_x"/>
                                              </p:val>
                                            </p:tav>
                                          </p:tavLst>
                                        </p:anim>
                                        <p:anim calcmode="lin" valueType="num">
                                          <p:cBhvr additive="base">
                                            <p:cTn id="15" dur="1000" fill="hold"/>
                                            <p:tgtEl>
                                              <p:spTgt spid="23"/>
                                            </p:tgtEl>
                                            <p:attrNameLst>
                                              <p:attrName>ppt_y</p:attrName>
                                            </p:attrNameLst>
                                          </p:cBhvr>
                                          <p:tavLst>
                                            <p:tav tm="0">
                                              <p:val>
                                                <p:strVal val="#ppt_y"/>
                                              </p:val>
                                            </p:tav>
                                            <p:tav tm="100000">
                                              <p:val>
                                                <p:strVal val="#ppt_y"/>
                                              </p:val>
                                            </p:tav>
                                          </p:tavLst>
                                        </p:anim>
                                      </p:childTnLst>
                                    </p:cTn>
                                  </p:par>
                                </p:childTnLst>
                              </p:cTn>
                            </p:par>
                            <p:par>
                              <p:cTn id="16" fill="hold">
                                <p:stCondLst>
                                  <p:cond delay="1500"/>
                                </p:stCondLst>
                                <p:childTnLst>
                                  <p:par>
                                    <p:cTn id="17" presetID="42" presetClass="entr" presetSubtype="0" fill="hold" grpId="0" nodeType="afterEffect">
                                      <p:stCondLst>
                                        <p:cond delay="0"/>
                                      </p:stCondLst>
                                      <p:iterate type="lt">
                                        <p:tmPct val="10000"/>
                                      </p:iterate>
                                      <p:childTnLst>
                                        <p:set>
                                          <p:cBhvr>
                                            <p:cTn id="18" dur="1" fill="hold">
                                              <p:stCondLst>
                                                <p:cond delay="0"/>
                                              </p:stCondLst>
                                            </p:cTn>
                                            <p:tgtEl>
                                              <p:spTgt spid="24"/>
                                            </p:tgtEl>
                                            <p:attrNameLst>
                                              <p:attrName>style.visibility</p:attrName>
                                            </p:attrNameLst>
                                          </p:cBhvr>
                                          <p:to>
                                            <p:strVal val="visible"/>
                                          </p:to>
                                        </p:set>
                                        <p:animEffect transition="in" filter="fade">
                                          <p:cBhvr>
                                            <p:cTn id="19" dur="1000"/>
                                            <p:tgtEl>
                                              <p:spTgt spid="24"/>
                                            </p:tgtEl>
                                          </p:cBhvr>
                                        </p:animEffect>
                                        <p:anim calcmode="lin" valueType="num">
                                          <p:cBhvr>
                                            <p:cTn id="20" dur="1000" fill="hold"/>
                                            <p:tgtEl>
                                              <p:spTgt spid="24"/>
                                            </p:tgtEl>
                                            <p:attrNameLst>
                                              <p:attrName>ppt_x</p:attrName>
                                            </p:attrNameLst>
                                          </p:cBhvr>
                                          <p:tavLst>
                                            <p:tav tm="0">
                                              <p:val>
                                                <p:strVal val="#ppt_x"/>
                                              </p:val>
                                            </p:tav>
                                            <p:tav tm="100000">
                                              <p:val>
                                                <p:strVal val="#ppt_x"/>
                                              </p:val>
                                            </p:tav>
                                          </p:tavLst>
                                        </p:anim>
                                        <p:anim calcmode="lin" valueType="num">
                                          <p:cBhvr>
                                            <p:cTn id="21" dur="1000" fill="hold"/>
                                            <p:tgtEl>
                                              <p:spTgt spid="24"/>
                                            </p:tgtEl>
                                            <p:attrNameLst>
                                              <p:attrName>ppt_y</p:attrName>
                                            </p:attrNameLst>
                                          </p:cBhvr>
                                          <p:tavLst>
                                            <p:tav tm="0">
                                              <p:val>
                                                <p:strVal val="#ppt_y+.1"/>
                                              </p:val>
                                            </p:tav>
                                            <p:tav tm="100000">
                                              <p:val>
                                                <p:strVal val="#ppt_y"/>
                                              </p:val>
                                            </p:tav>
                                          </p:tavLst>
                                        </p:anim>
                                      </p:childTnLst>
                                    </p:cTn>
                                  </p:par>
                                </p:childTnLst>
                              </p:cTn>
                            </p:par>
                            <p:par>
                              <p:cTn id="22" fill="hold">
                                <p:stCondLst>
                                  <p:cond delay="2799"/>
                                </p:stCondLst>
                                <p:childTnLst>
                                  <p:par>
                                    <p:cTn id="23" presetID="18" presetClass="entr" presetSubtype="12" fill="hold" grpId="0" nodeType="after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strips(downLeft)">
                                          <p:cBhvr>
                                            <p:cTn id="25" dur="500"/>
                                            <p:tgtEl>
                                              <p:spTgt spid="25"/>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strips(downLeft)">
                                          <p:cBhvr>
                                            <p:cTn id="28" dur="500"/>
                                            <p:tgtEl>
                                              <p:spTgt spid="29"/>
                                            </p:tgtEl>
                                          </p:cBhvr>
                                        </p:animEffect>
                                      </p:childTnLst>
                                    </p:cTn>
                                  </p:par>
                                  <p:par>
                                    <p:cTn id="29" presetID="18" presetClass="entr" presetSubtype="12"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strips(downLeft)">
                                          <p:cBhvr>
                                            <p:cTn id="31" dur="500"/>
                                            <p:tgtEl>
                                              <p:spTgt spid="33"/>
                                            </p:tgtEl>
                                          </p:cBhvr>
                                        </p:animEffect>
                                      </p:childTnLst>
                                    </p:cTn>
                                  </p:par>
                                  <p:par>
                                    <p:cTn id="32" presetID="18" presetClass="entr" presetSubtype="12"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strips(downLeft)">
                                          <p:cBhvr>
                                            <p:cTn id="34" dur="500"/>
                                            <p:tgtEl>
                                              <p:spTgt spid="37"/>
                                            </p:tgtEl>
                                          </p:cBhvr>
                                        </p:animEffect>
                                      </p:childTnLst>
                                    </p:cTn>
                                  </p:par>
                                </p:childTnLst>
                              </p:cTn>
                            </p:par>
                            <p:par>
                              <p:cTn id="35" fill="hold">
                                <p:stCondLst>
                                  <p:cond delay="3299"/>
                                </p:stCondLst>
                                <p:childTnLst>
                                  <p:par>
                                    <p:cTn id="36" presetID="10" presetClass="entr" presetSubtype="0" fill="hold" grpId="0" nodeType="afterEffect">
                                      <p:stCondLst>
                                        <p:cond delay="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childTnLst>
                              </p:cTn>
                            </p:par>
                            <p:par>
                              <p:cTn id="48" fill="hold">
                                <p:stCondLst>
                                  <p:cond delay="3799"/>
                                </p:stCondLst>
                                <p:childTnLst>
                                  <p:par>
                                    <p:cTn id="49" presetID="37" presetClass="entr" presetSubtype="0" fill="hold" grpId="0" nodeType="afterEffect">
                                      <p:stCondLst>
                                        <p:cond delay="0"/>
                                      </p:stCondLst>
                                      <p:iterate type="lt">
                                        <p:tmPct val="10000"/>
                                      </p:iterate>
                                      <p:childTnLst>
                                        <p:set>
                                          <p:cBhvr>
                                            <p:cTn id="50" dur="1" fill="hold">
                                              <p:stCondLst>
                                                <p:cond delay="0"/>
                                              </p:stCondLst>
                                            </p:cTn>
                                            <p:tgtEl>
                                              <p:spTgt spid="28"/>
                                            </p:tgtEl>
                                            <p:attrNameLst>
                                              <p:attrName>style.visibility</p:attrName>
                                            </p:attrNameLst>
                                          </p:cBhvr>
                                          <p:to>
                                            <p:strVal val="visible"/>
                                          </p:to>
                                        </p:set>
                                        <p:animEffect transition="in" filter="fade">
                                          <p:cBhvr>
                                            <p:cTn id="51" dur="1000"/>
                                            <p:tgtEl>
                                              <p:spTgt spid="28"/>
                                            </p:tgtEl>
                                          </p:cBhvr>
                                        </p:animEffect>
                                        <p:anim calcmode="lin" valueType="num">
                                          <p:cBhvr>
                                            <p:cTn id="52" dur="1000" fill="hold"/>
                                            <p:tgtEl>
                                              <p:spTgt spid="28"/>
                                            </p:tgtEl>
                                            <p:attrNameLst>
                                              <p:attrName>ppt_x</p:attrName>
                                            </p:attrNameLst>
                                          </p:cBhvr>
                                          <p:tavLst>
                                            <p:tav tm="0">
                                              <p:val>
                                                <p:strVal val="#ppt_x"/>
                                              </p:val>
                                            </p:tav>
                                            <p:tav tm="100000">
                                              <p:val>
                                                <p:strVal val="#ppt_x"/>
                                              </p:val>
                                            </p:tav>
                                          </p:tavLst>
                                        </p:anim>
                                        <p:anim calcmode="lin" valueType="num">
                                          <p:cBhvr>
                                            <p:cTn id="53" dur="900" decel="100000" fill="hold"/>
                                            <p:tgtEl>
                                              <p:spTgt spid="28"/>
                                            </p:tgtEl>
                                            <p:attrNameLst>
                                              <p:attrName>ppt_y</p:attrName>
                                            </p:attrNameLst>
                                          </p:cBhvr>
                                          <p:tavLst>
                                            <p:tav tm="0">
                                              <p:val>
                                                <p:strVal val="#ppt_y+1"/>
                                              </p:val>
                                            </p:tav>
                                            <p:tav tm="100000">
                                              <p:val>
                                                <p:strVal val="#ppt_y-.03"/>
                                              </p:val>
                                            </p:tav>
                                          </p:tavLst>
                                        </p:anim>
                                        <p:anim calcmode="lin" valueType="num">
                                          <p:cBhvr>
                                            <p:cTn id="54" dur="100" accel="100000" fill="hold">
                                              <p:stCondLst>
                                                <p:cond delay="900"/>
                                              </p:stCondLst>
                                            </p:cTn>
                                            <p:tgtEl>
                                              <p:spTgt spid="28"/>
                                            </p:tgtEl>
                                            <p:attrNameLst>
                                              <p:attrName>ppt_y</p:attrName>
                                            </p:attrNameLst>
                                          </p:cBhvr>
                                          <p:tavLst>
                                            <p:tav tm="0">
                                              <p:val>
                                                <p:strVal val="#ppt_y-.03"/>
                                              </p:val>
                                            </p:tav>
                                            <p:tav tm="100000">
                                              <p:val>
                                                <p:strVal val="#ppt_y"/>
                                              </p:val>
                                            </p:tav>
                                          </p:tavLst>
                                        </p:anim>
                                      </p:childTnLst>
                                    </p:cTn>
                                  </p:par>
                                </p:childTnLst>
                              </p:cTn>
                            </p:par>
                            <p:par>
                              <p:cTn id="55" fill="hold">
                                <p:stCondLst>
                                  <p:cond delay="5599"/>
                                </p:stCondLst>
                                <p:childTnLst>
                                  <p:par>
                                    <p:cTn id="56" presetID="37" presetClass="entr" presetSubtype="0" fill="hold" grpId="0" nodeType="afterEffect">
                                      <p:stCondLst>
                                        <p:cond delay="0"/>
                                      </p:stCondLst>
                                      <p:iterate type="lt">
                                        <p:tmPct val="10000"/>
                                      </p:iterate>
                                      <p:childTnLst>
                                        <p:set>
                                          <p:cBhvr>
                                            <p:cTn id="57" dur="1" fill="hold">
                                              <p:stCondLst>
                                                <p:cond delay="0"/>
                                              </p:stCondLst>
                                            </p:cTn>
                                            <p:tgtEl>
                                              <p:spTgt spid="36"/>
                                            </p:tgtEl>
                                            <p:attrNameLst>
                                              <p:attrName>style.visibility</p:attrName>
                                            </p:attrNameLst>
                                          </p:cBhvr>
                                          <p:to>
                                            <p:strVal val="visible"/>
                                          </p:to>
                                        </p:set>
                                        <p:animEffect transition="in" filter="fade">
                                          <p:cBhvr>
                                            <p:cTn id="58" dur="1000"/>
                                            <p:tgtEl>
                                              <p:spTgt spid="36"/>
                                            </p:tgtEl>
                                          </p:cBhvr>
                                        </p:animEffect>
                                        <p:anim calcmode="lin" valueType="num">
                                          <p:cBhvr>
                                            <p:cTn id="59" dur="1000" fill="hold"/>
                                            <p:tgtEl>
                                              <p:spTgt spid="36"/>
                                            </p:tgtEl>
                                            <p:attrNameLst>
                                              <p:attrName>ppt_x</p:attrName>
                                            </p:attrNameLst>
                                          </p:cBhvr>
                                          <p:tavLst>
                                            <p:tav tm="0">
                                              <p:val>
                                                <p:strVal val="#ppt_x"/>
                                              </p:val>
                                            </p:tav>
                                            <p:tav tm="100000">
                                              <p:val>
                                                <p:strVal val="#ppt_x"/>
                                              </p:val>
                                            </p:tav>
                                          </p:tavLst>
                                        </p:anim>
                                        <p:anim calcmode="lin" valueType="num">
                                          <p:cBhvr>
                                            <p:cTn id="60" dur="900" decel="100000" fill="hold"/>
                                            <p:tgtEl>
                                              <p:spTgt spid="36"/>
                                            </p:tgtEl>
                                            <p:attrNameLst>
                                              <p:attrName>ppt_y</p:attrName>
                                            </p:attrNameLst>
                                          </p:cBhvr>
                                          <p:tavLst>
                                            <p:tav tm="0">
                                              <p:val>
                                                <p:strVal val="#ppt_y+1"/>
                                              </p:val>
                                            </p:tav>
                                            <p:tav tm="100000">
                                              <p:val>
                                                <p:strVal val="#ppt_y-.03"/>
                                              </p:val>
                                            </p:tav>
                                          </p:tavLst>
                                        </p:anim>
                                        <p:anim calcmode="lin" valueType="num">
                                          <p:cBhvr>
                                            <p:cTn id="61"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childTnLst>
                              </p:cTn>
                            </p:par>
                            <p:par>
                              <p:cTn id="62" fill="hold">
                                <p:stCondLst>
                                  <p:cond delay="7399"/>
                                </p:stCondLst>
                                <p:childTnLst>
                                  <p:par>
                                    <p:cTn id="63" presetID="37" presetClass="entr" presetSubtype="0" fill="hold" grpId="0" nodeType="afterEffect">
                                      <p:stCondLst>
                                        <p:cond delay="0"/>
                                      </p:stCondLst>
                                      <p:iterate type="lt">
                                        <p:tmPct val="10000"/>
                                      </p:iterate>
                                      <p:childTnLst>
                                        <p:set>
                                          <p:cBhvr>
                                            <p:cTn id="64" dur="1" fill="hold">
                                              <p:stCondLst>
                                                <p:cond delay="0"/>
                                              </p:stCondLst>
                                            </p:cTn>
                                            <p:tgtEl>
                                              <p:spTgt spid="40"/>
                                            </p:tgtEl>
                                            <p:attrNameLst>
                                              <p:attrName>style.visibility</p:attrName>
                                            </p:attrNameLst>
                                          </p:cBhvr>
                                          <p:to>
                                            <p:strVal val="visible"/>
                                          </p:to>
                                        </p:set>
                                        <p:animEffect transition="in" filter="fade">
                                          <p:cBhvr>
                                            <p:cTn id="65" dur="1000"/>
                                            <p:tgtEl>
                                              <p:spTgt spid="40"/>
                                            </p:tgtEl>
                                          </p:cBhvr>
                                        </p:animEffect>
                                        <p:anim calcmode="lin" valueType="num">
                                          <p:cBhvr>
                                            <p:cTn id="66" dur="1000" fill="hold"/>
                                            <p:tgtEl>
                                              <p:spTgt spid="40"/>
                                            </p:tgtEl>
                                            <p:attrNameLst>
                                              <p:attrName>ppt_x</p:attrName>
                                            </p:attrNameLst>
                                          </p:cBhvr>
                                          <p:tavLst>
                                            <p:tav tm="0">
                                              <p:val>
                                                <p:strVal val="#ppt_x"/>
                                              </p:val>
                                            </p:tav>
                                            <p:tav tm="100000">
                                              <p:val>
                                                <p:strVal val="#ppt_x"/>
                                              </p:val>
                                            </p:tav>
                                          </p:tavLst>
                                        </p:anim>
                                        <p:anim calcmode="lin" valueType="num">
                                          <p:cBhvr>
                                            <p:cTn id="67" dur="900" decel="100000" fill="hold"/>
                                            <p:tgtEl>
                                              <p:spTgt spid="40"/>
                                            </p:tgtEl>
                                            <p:attrNameLst>
                                              <p:attrName>ppt_y</p:attrName>
                                            </p:attrNameLst>
                                          </p:cBhvr>
                                          <p:tavLst>
                                            <p:tav tm="0">
                                              <p:val>
                                                <p:strVal val="#ppt_y+1"/>
                                              </p:val>
                                            </p:tav>
                                            <p:tav tm="100000">
                                              <p:val>
                                                <p:strVal val="#ppt_y-.03"/>
                                              </p:val>
                                            </p:tav>
                                          </p:tavLst>
                                        </p:anim>
                                        <p:anim calcmode="lin" valueType="num">
                                          <p:cBhvr>
                                            <p:cTn id="68" dur="100" accel="100000" fill="hold">
                                              <p:stCondLst>
                                                <p:cond delay="900"/>
                                              </p:stCondLst>
                                            </p:cTn>
                                            <p:tgtEl>
                                              <p:spTgt spid="40"/>
                                            </p:tgtEl>
                                            <p:attrNameLst>
                                              <p:attrName>ppt_y</p:attrName>
                                            </p:attrNameLst>
                                          </p:cBhvr>
                                          <p:tavLst>
                                            <p:tav tm="0">
                                              <p:val>
                                                <p:strVal val="#ppt_y-.03"/>
                                              </p:val>
                                            </p:tav>
                                            <p:tav tm="100000">
                                              <p:val>
                                                <p:strVal val="#ppt_y"/>
                                              </p:val>
                                            </p:tav>
                                          </p:tavLst>
                                        </p:anim>
                                      </p:childTnLst>
                                    </p:cTn>
                                  </p:par>
                                </p:childTnLst>
                              </p:cTn>
                            </p:par>
                            <p:par>
                              <p:cTn id="69" fill="hold">
                                <p:stCondLst>
                                  <p:cond delay="8699"/>
                                </p:stCondLst>
                                <p:childTnLst>
                                  <p:par>
                                    <p:cTn id="70" presetID="37" presetClass="entr" presetSubtype="0" fill="hold" grpId="0" nodeType="afterEffect">
                                      <p:stCondLst>
                                        <p:cond delay="0"/>
                                      </p:stCondLst>
                                      <p:iterate type="lt">
                                        <p:tmPct val="10000"/>
                                      </p:iterate>
                                      <p:childTnLst>
                                        <p:set>
                                          <p:cBhvr>
                                            <p:cTn id="71" dur="1" fill="hold">
                                              <p:stCondLst>
                                                <p:cond delay="0"/>
                                              </p:stCondLst>
                                            </p:cTn>
                                            <p:tgtEl>
                                              <p:spTgt spid="41"/>
                                            </p:tgtEl>
                                            <p:attrNameLst>
                                              <p:attrName>style.visibility</p:attrName>
                                            </p:attrNameLst>
                                          </p:cBhvr>
                                          <p:to>
                                            <p:strVal val="visible"/>
                                          </p:to>
                                        </p:set>
                                        <p:animEffect transition="in" filter="fade">
                                          <p:cBhvr>
                                            <p:cTn id="72" dur="1000"/>
                                            <p:tgtEl>
                                              <p:spTgt spid="41"/>
                                            </p:tgtEl>
                                          </p:cBhvr>
                                        </p:animEffect>
                                        <p:anim calcmode="lin" valueType="num">
                                          <p:cBhvr>
                                            <p:cTn id="73" dur="1000" fill="hold"/>
                                            <p:tgtEl>
                                              <p:spTgt spid="41"/>
                                            </p:tgtEl>
                                            <p:attrNameLst>
                                              <p:attrName>ppt_x</p:attrName>
                                            </p:attrNameLst>
                                          </p:cBhvr>
                                          <p:tavLst>
                                            <p:tav tm="0">
                                              <p:val>
                                                <p:strVal val="#ppt_x"/>
                                              </p:val>
                                            </p:tav>
                                            <p:tav tm="100000">
                                              <p:val>
                                                <p:strVal val="#ppt_x"/>
                                              </p:val>
                                            </p:tav>
                                          </p:tavLst>
                                        </p:anim>
                                        <p:anim calcmode="lin" valueType="num">
                                          <p:cBhvr>
                                            <p:cTn id="74" dur="900" decel="100000" fill="hold"/>
                                            <p:tgtEl>
                                              <p:spTgt spid="41"/>
                                            </p:tgtEl>
                                            <p:attrNameLst>
                                              <p:attrName>ppt_y</p:attrName>
                                            </p:attrNameLst>
                                          </p:cBhvr>
                                          <p:tavLst>
                                            <p:tav tm="0">
                                              <p:val>
                                                <p:strVal val="#ppt_y+1"/>
                                              </p:val>
                                            </p:tav>
                                            <p:tav tm="100000">
                                              <p:val>
                                                <p:strVal val="#ppt_y-.03"/>
                                              </p:val>
                                            </p:tav>
                                          </p:tavLst>
                                        </p:anim>
                                        <p:anim calcmode="lin" valueType="num">
                                          <p:cBhvr>
                                            <p:cTn id="75" dur="100" accel="100000" fill="hold">
                                              <p:stCondLst>
                                                <p:cond delay="900"/>
                                              </p:stCondLst>
                                            </p:cTn>
                                            <p:tgtEl>
                                              <p:spTgt spid="4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p:bldP spid="25" grpId="0" animBg="1"/>
          <p:bldP spid="26" grpId="0"/>
          <p:bldP spid="28" grpId="0"/>
          <p:bldP spid="29" grpId="0" animBg="1"/>
          <p:bldP spid="30" grpId="0"/>
          <p:bldP spid="33" grpId="0" animBg="1"/>
          <p:bldP spid="34" grpId="0"/>
          <p:bldP spid="36" grpId="0"/>
          <p:bldP spid="37" grpId="0" animBg="1"/>
          <p:bldP spid="38" grpId="0"/>
          <p:bldP spid="40" grpId="0"/>
          <p:bldP spid="41"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Line 3"/>
          <p:cNvSpPr>
            <a:spLocks noChangeShapeType="1"/>
          </p:cNvSpPr>
          <p:nvPr/>
        </p:nvSpPr>
        <p:spPr bwMode="auto">
          <a:xfrm>
            <a:off x="231775" y="627063"/>
            <a:ext cx="4167778" cy="0"/>
          </a:xfrm>
          <a:prstGeom prst="line">
            <a:avLst/>
          </a:prstGeom>
          <a:noFill/>
          <a:ln w="6350">
            <a:solidFill>
              <a:srgbClr val="002C4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n>
                <a:solidFill>
                  <a:sysClr val="windowText" lastClr="000000"/>
                </a:solidFill>
              </a:ln>
            </a:endParaRPr>
          </a:p>
        </p:txBody>
      </p:sp>
      <p:sp>
        <p:nvSpPr>
          <p:cNvPr id="43" name="Text Box 4"/>
          <p:cNvSpPr txBox="1">
            <a:spLocks noChangeArrowheads="1"/>
          </p:cNvSpPr>
          <p:nvPr/>
        </p:nvSpPr>
        <p:spPr bwMode="auto">
          <a:xfrm>
            <a:off x="250825" y="266700"/>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itchFamily="34" charset="0"/>
              <a:buNone/>
            </a:pPr>
            <a:r>
              <a:rPr lang="zh-CN" altLang="en-US" b="1" dirty="0" smtClean="0">
                <a:solidFill>
                  <a:srgbClr val="002C42"/>
                </a:solidFill>
                <a:latin typeface="微软雅黑" pitchFamily="34" charset="-122"/>
                <a:ea typeface="微软雅黑" pitchFamily="34" charset="-122"/>
              </a:rPr>
              <a:t>实施方案</a:t>
            </a:r>
            <a:endParaRPr lang="en-US" altLang="zh-CN" b="1" dirty="0">
              <a:solidFill>
                <a:srgbClr val="002C42"/>
              </a:solidFill>
              <a:latin typeface="微软雅黑" pitchFamily="34" charset="-122"/>
              <a:ea typeface="微软雅黑" pitchFamily="34" charset="-122"/>
            </a:endParaRPr>
          </a:p>
        </p:txBody>
      </p:sp>
      <p:sp>
        <p:nvSpPr>
          <p:cNvPr id="8" name="矩形 7"/>
          <p:cNvSpPr/>
          <p:nvPr/>
        </p:nvSpPr>
        <p:spPr>
          <a:xfrm>
            <a:off x="323528" y="987427"/>
            <a:ext cx="1610697" cy="369332"/>
          </a:xfrm>
          <a:prstGeom prst="rect">
            <a:avLst/>
          </a:prstGeom>
        </p:spPr>
        <p:txBody>
          <a:bodyPr wrap="none">
            <a:spAutoFit/>
          </a:bodyPr>
          <a:lstStyle/>
          <a:p>
            <a:r>
              <a:rPr lang="zh-CN" altLang="zh-CN" b="1" spc="-30">
                <a:ea typeface="宋体" charset="-122"/>
                <a:cs typeface="Times New Roman" charset="0"/>
              </a:rPr>
              <a:t>学历数据分享</a:t>
            </a:r>
            <a:r>
              <a:rPr lang="zh-CN" altLang="zh-CN"/>
              <a:t> </a:t>
            </a:r>
            <a:endParaRPr lang="zh-CN" altLang="en-US"/>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35896" y="842764"/>
            <a:ext cx="4710800" cy="3651077"/>
          </a:xfrm>
          <a:prstGeom prst="rect">
            <a:avLst/>
          </a:prstGeom>
        </p:spPr>
      </p:pic>
      <p:sp>
        <p:nvSpPr>
          <p:cNvPr id="6" name="文本框 5"/>
          <p:cNvSpPr txBox="1"/>
          <p:nvPr/>
        </p:nvSpPr>
        <p:spPr>
          <a:xfrm>
            <a:off x="8748464" y="4834780"/>
            <a:ext cx="354584" cy="276999"/>
          </a:xfrm>
          <a:prstGeom prst="rect">
            <a:avLst/>
          </a:prstGeom>
          <a:noFill/>
        </p:spPr>
        <p:txBody>
          <a:bodyPr wrap="none" rtlCol="0">
            <a:spAutoFit/>
          </a:bodyPr>
          <a:lstStyle/>
          <a:p>
            <a:r>
              <a:rPr kumimoji="1" lang="en-US" altLang="zh-CN" sz="1200" dirty="0" smtClean="0"/>
              <a:t>19</a:t>
            </a:r>
            <a:endParaRPr kumimoji="1" lang="zh-CN" altLang="en-US" sz="1200" dirty="0"/>
          </a:p>
        </p:txBody>
      </p:sp>
    </p:spTree>
    <p:extLst>
      <p:ext uri="{BB962C8B-B14F-4D97-AF65-F5344CB8AC3E}">
        <p14:creationId xmlns:p14="http://schemas.microsoft.com/office/powerpoint/2010/main" val="1331681520"/>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663833" y="1909304"/>
            <a:ext cx="3599480" cy="923330"/>
          </a:xfrm>
          <a:prstGeom prst="rect">
            <a:avLst/>
          </a:prstGeom>
          <a:noFill/>
        </p:spPr>
        <p:txBody>
          <a:bodyPr wrap="square" rtlCol="0">
            <a:spAutoFit/>
          </a:bodyPr>
          <a:lstStyle/>
          <a:p>
            <a:r>
              <a:rPr lang="zh-CN" altLang="en-US" sz="5400" dirty="0" smtClean="0">
                <a:solidFill>
                  <a:sysClr val="windowText" lastClr="000000"/>
                </a:solidFill>
                <a:latin typeface="方正兰亭超细黑简体" pitchFamily="2" charset="-122"/>
                <a:ea typeface="方正兰亭超细黑简体" pitchFamily="2" charset="-122"/>
              </a:rPr>
              <a:t>谢谢观看！</a:t>
            </a:r>
            <a:endParaRPr lang="zh-CN" altLang="en-US" sz="5400" dirty="0">
              <a:solidFill>
                <a:sysClr val="windowText" lastClr="000000"/>
              </a:solidFill>
            </a:endParaRPr>
          </a:p>
        </p:txBody>
      </p:sp>
      <p:grpSp>
        <p:nvGrpSpPr>
          <p:cNvPr id="9" name="组合 8"/>
          <p:cNvGrpSpPr/>
          <p:nvPr/>
        </p:nvGrpSpPr>
        <p:grpSpPr>
          <a:xfrm>
            <a:off x="407702" y="1506804"/>
            <a:ext cx="405763" cy="402500"/>
            <a:chOff x="2654069" y="1747007"/>
            <a:chExt cx="405763" cy="402500"/>
          </a:xfrm>
        </p:grpSpPr>
        <p:cxnSp>
          <p:nvCxnSpPr>
            <p:cNvPr id="10" name="直接连接符 9"/>
            <p:cNvCxnSpPr/>
            <p:nvPr/>
          </p:nvCxnSpPr>
          <p:spPr>
            <a:xfrm>
              <a:off x="2657332" y="1748095"/>
              <a:ext cx="402500" cy="0"/>
            </a:xfrm>
            <a:prstGeom prst="line">
              <a:avLst/>
            </a:prstGeom>
            <a:ln>
              <a:solidFill>
                <a:srgbClr val="002C42"/>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2654069" y="1747007"/>
              <a:ext cx="2242" cy="402500"/>
            </a:xfrm>
            <a:prstGeom prst="line">
              <a:avLst/>
            </a:prstGeom>
            <a:ln>
              <a:solidFill>
                <a:srgbClr val="002C42"/>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3845545" y="2691439"/>
            <a:ext cx="407643" cy="402500"/>
            <a:chOff x="6091912" y="2931642"/>
            <a:chExt cx="407643" cy="402500"/>
          </a:xfrm>
        </p:grpSpPr>
        <p:cxnSp>
          <p:nvCxnSpPr>
            <p:cNvPr id="13" name="直接连接符 12"/>
            <p:cNvCxnSpPr/>
            <p:nvPr/>
          </p:nvCxnSpPr>
          <p:spPr>
            <a:xfrm>
              <a:off x="6091912" y="3334142"/>
              <a:ext cx="402500" cy="0"/>
            </a:xfrm>
            <a:prstGeom prst="line">
              <a:avLst/>
            </a:prstGeom>
            <a:ln>
              <a:solidFill>
                <a:srgbClr val="002C42"/>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a:off x="6497313" y="2931642"/>
              <a:ext cx="2242" cy="402500"/>
            </a:xfrm>
            <a:prstGeom prst="line">
              <a:avLst/>
            </a:prstGeom>
            <a:ln>
              <a:solidFill>
                <a:srgbClr val="002C42"/>
              </a:solidFill>
            </a:ln>
          </p:spPr>
          <p:style>
            <a:lnRef idx="1">
              <a:schemeClr val="accent1"/>
            </a:lnRef>
            <a:fillRef idx="0">
              <a:schemeClr val="accent1"/>
            </a:fillRef>
            <a:effectRef idx="0">
              <a:schemeClr val="accent1"/>
            </a:effectRef>
            <a:fontRef idx="minor">
              <a:schemeClr val="tx1"/>
            </a:fontRef>
          </p:style>
        </p:cxnSp>
      </p:grpSp>
      <p:sp>
        <p:nvSpPr>
          <p:cNvPr id="30" name="PA_Line 15"/>
          <p:cNvSpPr>
            <a:spLocks noChangeShapeType="1"/>
          </p:cNvSpPr>
          <p:nvPr/>
        </p:nvSpPr>
        <p:spPr bwMode="auto">
          <a:xfrm flipV="1">
            <a:off x="2606934" y="1"/>
            <a:ext cx="5702850" cy="5113569"/>
          </a:xfrm>
          <a:prstGeom prst="line">
            <a:avLst/>
          </a:prstGeom>
          <a:noFill/>
          <a:ln w="7938" cap="flat">
            <a:solidFill>
              <a:srgbClr val="002C42"/>
            </a:solidFill>
            <a:prstDash val="solid"/>
            <a:miter lim="800000"/>
          </a:ln>
          <a:extLst>
            <a:ext uri="{909E8E84-426E-40DD-AFC4-6F175D3DCCD1}">
              <a14:hiddenFill xmlns:a14="http://schemas.microsoft.com/office/drawing/2010/main">
                <a:noFill/>
              </a14:hiddenFill>
            </a:ext>
          </a:extLst>
        </p:spPr>
        <p:txBody>
          <a:bodyPr vert="horz" wrap="square" lIns="68157" tIns="34078" rIns="68157" bIns="34078" numCol="1" anchor="t" anchorCtr="0" compatLnSpc="1"/>
          <a:lstStyle/>
          <a:p>
            <a:endParaRPr lang="zh-CN" altLang="en-US" sz="1005">
              <a:solidFill>
                <a:prstClr val="black"/>
              </a:solidFill>
            </a:endParaRPr>
          </a:p>
        </p:txBody>
      </p:sp>
      <p:sp>
        <p:nvSpPr>
          <p:cNvPr id="31" name="PA_Line 16"/>
          <p:cNvSpPr>
            <a:spLocks noChangeShapeType="1"/>
          </p:cNvSpPr>
          <p:nvPr/>
        </p:nvSpPr>
        <p:spPr bwMode="auto">
          <a:xfrm>
            <a:off x="6024835" y="-133931"/>
            <a:ext cx="2990230" cy="5247500"/>
          </a:xfrm>
          <a:prstGeom prst="line">
            <a:avLst/>
          </a:prstGeom>
          <a:noFill/>
          <a:ln w="7938" cap="flat">
            <a:solidFill>
              <a:srgbClr val="002C42"/>
            </a:solidFill>
            <a:prstDash val="solid"/>
            <a:miter lim="800000"/>
          </a:ln>
          <a:extLst>
            <a:ext uri="{909E8E84-426E-40DD-AFC4-6F175D3DCCD1}">
              <a14:hiddenFill xmlns:a14="http://schemas.microsoft.com/office/drawing/2010/main">
                <a:noFill/>
              </a14:hiddenFill>
            </a:ext>
          </a:extLst>
        </p:spPr>
        <p:txBody>
          <a:bodyPr vert="horz" wrap="square" lIns="68157" tIns="34078" rIns="68157" bIns="34078" numCol="1" anchor="t" anchorCtr="0" compatLnSpc="1"/>
          <a:lstStyle/>
          <a:p>
            <a:endParaRPr lang="zh-CN" altLang="en-US" sz="1005">
              <a:solidFill>
                <a:prstClr val="black"/>
              </a:solidFill>
            </a:endParaRPr>
          </a:p>
        </p:txBody>
      </p:sp>
      <p:sp>
        <p:nvSpPr>
          <p:cNvPr id="32" name="PA_Line 17"/>
          <p:cNvSpPr>
            <a:spLocks noChangeShapeType="1"/>
          </p:cNvSpPr>
          <p:nvPr/>
        </p:nvSpPr>
        <p:spPr bwMode="auto">
          <a:xfrm>
            <a:off x="1159482" y="-28106"/>
            <a:ext cx="7956295" cy="3689276"/>
          </a:xfrm>
          <a:prstGeom prst="line">
            <a:avLst/>
          </a:prstGeom>
          <a:noFill/>
          <a:ln w="7938" cap="flat">
            <a:solidFill>
              <a:srgbClr val="002C42"/>
            </a:solidFill>
            <a:prstDash val="solid"/>
            <a:miter lim="800000"/>
          </a:ln>
          <a:extLst>
            <a:ext uri="{909E8E84-426E-40DD-AFC4-6F175D3DCCD1}">
              <a14:hiddenFill xmlns:a14="http://schemas.microsoft.com/office/drawing/2010/main">
                <a:noFill/>
              </a14:hiddenFill>
            </a:ext>
          </a:extLst>
        </p:spPr>
        <p:txBody>
          <a:bodyPr vert="horz" wrap="square" lIns="68157" tIns="34078" rIns="68157" bIns="34078" numCol="1" anchor="t" anchorCtr="0" compatLnSpc="1"/>
          <a:lstStyle/>
          <a:p>
            <a:endParaRPr lang="zh-CN" altLang="en-US" sz="1005">
              <a:solidFill>
                <a:prstClr val="black"/>
              </a:solidFill>
            </a:endParaRPr>
          </a:p>
        </p:txBody>
      </p:sp>
      <p:sp>
        <p:nvSpPr>
          <p:cNvPr id="33" name="PA_Line 18"/>
          <p:cNvSpPr>
            <a:spLocks noChangeShapeType="1"/>
          </p:cNvSpPr>
          <p:nvPr/>
        </p:nvSpPr>
        <p:spPr bwMode="auto">
          <a:xfrm flipV="1">
            <a:off x="7293542" y="-133931"/>
            <a:ext cx="1409539" cy="5242603"/>
          </a:xfrm>
          <a:prstGeom prst="line">
            <a:avLst/>
          </a:prstGeom>
          <a:noFill/>
          <a:ln w="7938" cap="flat">
            <a:solidFill>
              <a:srgbClr val="002C42"/>
            </a:solidFill>
            <a:prstDash val="solid"/>
            <a:miter lim="800000"/>
          </a:ln>
          <a:extLst>
            <a:ext uri="{909E8E84-426E-40DD-AFC4-6F175D3DCCD1}">
              <a14:hiddenFill xmlns:a14="http://schemas.microsoft.com/office/drawing/2010/main">
                <a:noFill/>
              </a14:hiddenFill>
            </a:ext>
          </a:extLst>
        </p:spPr>
        <p:txBody>
          <a:bodyPr vert="horz" wrap="square" lIns="68157" tIns="34078" rIns="68157" bIns="34078" numCol="1" anchor="t" anchorCtr="0" compatLnSpc="1"/>
          <a:lstStyle/>
          <a:p>
            <a:endParaRPr lang="zh-CN" altLang="en-US" sz="1005">
              <a:solidFill>
                <a:prstClr val="black"/>
              </a:solidFill>
            </a:endParaRPr>
          </a:p>
        </p:txBody>
      </p:sp>
      <p:sp>
        <p:nvSpPr>
          <p:cNvPr id="34" name="PA_椭圆 19"/>
          <p:cNvSpPr>
            <a:spLocks noChangeArrowheads="1"/>
          </p:cNvSpPr>
          <p:nvPr/>
        </p:nvSpPr>
        <p:spPr bwMode="auto">
          <a:xfrm>
            <a:off x="6815077" y="1275083"/>
            <a:ext cx="74703" cy="74703"/>
          </a:xfrm>
          <a:prstGeom prst="ellipse">
            <a:avLst/>
          </a:prstGeom>
          <a:solidFill>
            <a:srgbClr val="002C42"/>
          </a:solidFill>
          <a:ln>
            <a:noFill/>
          </a:ln>
        </p:spPr>
        <p:txBody>
          <a:bodyPr vert="horz" wrap="square" lIns="68157" tIns="34078" rIns="68157" bIns="34078" numCol="1" anchor="t" anchorCtr="0" compatLnSpc="1"/>
          <a:lstStyle/>
          <a:p>
            <a:endParaRPr lang="zh-CN" altLang="en-US" sz="1005">
              <a:solidFill>
                <a:prstClr val="black"/>
              </a:solidFill>
            </a:endParaRPr>
          </a:p>
        </p:txBody>
      </p:sp>
      <p:sp>
        <p:nvSpPr>
          <p:cNvPr id="35" name="PA_椭圆 20"/>
          <p:cNvSpPr>
            <a:spLocks noChangeArrowheads="1"/>
          </p:cNvSpPr>
          <p:nvPr/>
        </p:nvSpPr>
        <p:spPr bwMode="auto">
          <a:xfrm>
            <a:off x="7806689" y="3019315"/>
            <a:ext cx="74703" cy="74703"/>
          </a:xfrm>
          <a:prstGeom prst="ellipse">
            <a:avLst/>
          </a:prstGeom>
          <a:solidFill>
            <a:srgbClr val="002C42"/>
          </a:solidFill>
          <a:ln>
            <a:noFill/>
          </a:ln>
        </p:spPr>
        <p:txBody>
          <a:bodyPr vert="horz" wrap="square" lIns="68157" tIns="34078" rIns="68157" bIns="34078" numCol="1" anchor="t" anchorCtr="0" compatLnSpc="1"/>
          <a:lstStyle/>
          <a:p>
            <a:endParaRPr lang="zh-CN" altLang="en-US" sz="1005">
              <a:solidFill>
                <a:prstClr val="black"/>
              </a:solidFill>
            </a:endParaRPr>
          </a:p>
        </p:txBody>
      </p:sp>
      <p:sp>
        <p:nvSpPr>
          <p:cNvPr id="36" name="PA_任意多边形 5"/>
          <p:cNvSpPr/>
          <p:nvPr/>
        </p:nvSpPr>
        <p:spPr bwMode="auto">
          <a:xfrm>
            <a:off x="6188794" y="-14054"/>
            <a:ext cx="2956121" cy="4961274"/>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Lst>
            <a:ahLst/>
            <a:cxnLst>
              <a:cxn ang="0">
                <a:pos x="T0" y="T1"/>
              </a:cxn>
              <a:cxn ang="0">
                <a:pos x="T2" y="T3"/>
              </a:cxn>
              <a:cxn ang="0">
                <a:pos x="T4" y="T5"/>
              </a:cxn>
              <a:cxn ang="0">
                <a:pos x="T6" y="T7"/>
              </a:cxn>
              <a:cxn ang="0">
                <a:pos x="T8" y="T9"/>
              </a:cxn>
            </a:cxnLst>
            <a:rect l="0" t="0" r="r" b="b"/>
            <a:pathLst>
              <a:path w="2332" h="3907">
                <a:moveTo>
                  <a:pt x="1462" y="0"/>
                </a:moveTo>
                <a:lnTo>
                  <a:pt x="2332" y="0"/>
                </a:lnTo>
                <a:lnTo>
                  <a:pt x="2332" y="3907"/>
                </a:lnTo>
                <a:lnTo>
                  <a:pt x="0" y="2595"/>
                </a:lnTo>
                <a:lnTo>
                  <a:pt x="1462" y="0"/>
                </a:lnTo>
                <a:close/>
              </a:path>
            </a:pathLst>
          </a:custGeom>
          <a:gradFill>
            <a:gsLst>
              <a:gs pos="100000">
                <a:srgbClr val="002C42"/>
              </a:gs>
              <a:gs pos="25000">
                <a:srgbClr val="004060"/>
              </a:gs>
            </a:gsLst>
            <a:lin ang="14400000" scaled="0"/>
          </a:gradFill>
          <a:ln w="28575">
            <a:noFill/>
          </a:ln>
          <a:effectLst>
            <a:outerShdw blurRad="254000" dist="127000" dir="2700000" algn="tl" rotWithShape="0">
              <a:prstClr val="black">
                <a:alpha val="40000"/>
              </a:prstClr>
            </a:outerShdw>
          </a:effectLst>
        </p:spPr>
        <p:txBody>
          <a:bodyPr anchor="ctr"/>
          <a:lstStyle/>
          <a:p>
            <a:pPr algn="ctr"/>
            <a:endParaRPr lang="zh-CN" altLang="en-US" sz="1490">
              <a:solidFill>
                <a:srgbClr val="00183C"/>
              </a:solidFill>
            </a:endParaRPr>
          </a:p>
        </p:txBody>
      </p:sp>
      <p:sp>
        <p:nvSpPr>
          <p:cNvPr id="37" name="PA_椭圆 19"/>
          <p:cNvSpPr>
            <a:spLocks noChangeArrowheads="1"/>
          </p:cNvSpPr>
          <p:nvPr/>
        </p:nvSpPr>
        <p:spPr bwMode="auto">
          <a:xfrm>
            <a:off x="5877614" y="2132312"/>
            <a:ext cx="74703" cy="74703"/>
          </a:xfrm>
          <a:prstGeom prst="ellipse">
            <a:avLst/>
          </a:prstGeom>
          <a:solidFill>
            <a:srgbClr val="002C42"/>
          </a:solidFill>
          <a:ln>
            <a:noFill/>
          </a:ln>
        </p:spPr>
        <p:txBody>
          <a:bodyPr vert="horz" wrap="square" lIns="68157" tIns="34078" rIns="68157" bIns="34078" numCol="1" anchor="t" anchorCtr="0" compatLnSpc="1"/>
          <a:lstStyle/>
          <a:p>
            <a:endParaRPr lang="zh-CN" altLang="en-US" sz="1005">
              <a:solidFill>
                <a:prstClr val="black"/>
              </a:solidFill>
            </a:endParaRPr>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down)">
                                          <p:cBhvr>
                                            <p:cTn id="16" dur="500"/>
                                            <p:tgtEl>
                                              <p:spTgt spid="3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par>
                              <p:cTn id="27" fill="hold">
                                <p:stCondLst>
                                  <p:cond delay="1000"/>
                                </p:stCondLst>
                                <p:childTnLst>
                                  <p:par>
                                    <p:cTn id="28" presetID="2" presetClass="entr" presetSubtype="3" fill="hold" grpId="0" nodeType="afterEffect" p14:presetBounceEnd="41000">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14:bounceEnd="41000">
                                          <p:cBhvr additive="base">
                                            <p:cTn id="30" dur="1000" fill="hold"/>
                                            <p:tgtEl>
                                              <p:spTgt spid="36"/>
                                            </p:tgtEl>
                                            <p:attrNameLst>
                                              <p:attrName>ppt_x</p:attrName>
                                            </p:attrNameLst>
                                          </p:cBhvr>
                                          <p:tavLst>
                                            <p:tav tm="0">
                                              <p:val>
                                                <p:strVal val="1+#ppt_w/2"/>
                                              </p:val>
                                            </p:tav>
                                            <p:tav tm="100000">
                                              <p:val>
                                                <p:strVal val="#ppt_x"/>
                                              </p:val>
                                            </p:tav>
                                          </p:tavLst>
                                        </p:anim>
                                        <p:anim calcmode="lin" valueType="num" p14:bounceEnd="41000">
                                          <p:cBhvr additive="base">
                                            <p:cTn id="31" dur="1000" fill="hold"/>
                                            <p:tgtEl>
                                              <p:spTgt spid="36"/>
                                            </p:tgtEl>
                                            <p:attrNameLst>
                                              <p:attrName>ppt_y</p:attrName>
                                            </p:attrNameLst>
                                          </p:cBhvr>
                                          <p:tavLst>
                                            <p:tav tm="0">
                                              <p:val>
                                                <p:strVal val="0-#ppt_h/2"/>
                                              </p:val>
                                            </p:tav>
                                            <p:tav tm="100000">
                                              <p:val>
                                                <p:strVal val="#ppt_y"/>
                                              </p:val>
                                            </p:tav>
                                          </p:tavLst>
                                        </p:anim>
                                      </p:childTnLst>
                                    </p:cTn>
                                  </p:par>
                                </p:childTnLst>
                              </p:cTn>
                            </p:par>
                            <p:par>
                              <p:cTn id="32" fill="hold">
                                <p:stCondLst>
                                  <p:cond delay="2000"/>
                                </p:stCondLst>
                                <p:childTnLst>
                                  <p:par>
                                    <p:cTn id="33" presetID="2" presetClass="entr" presetSubtype="9"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0-#ppt_w/2"/>
                                              </p:val>
                                            </p:tav>
                                            <p:tav tm="100000">
                                              <p:val>
                                                <p:strVal val="#ppt_x"/>
                                              </p:val>
                                            </p:tav>
                                          </p:tavLst>
                                        </p:anim>
                                        <p:anim calcmode="lin" valueType="num">
                                          <p:cBhvr additive="base">
                                            <p:cTn id="36" dur="500" fill="hold"/>
                                            <p:tgtEl>
                                              <p:spTgt spid="9"/>
                                            </p:tgtEl>
                                            <p:attrNameLst>
                                              <p:attrName>ppt_y</p:attrName>
                                            </p:attrNameLst>
                                          </p:cBhvr>
                                          <p:tavLst>
                                            <p:tav tm="0">
                                              <p:val>
                                                <p:strVal val="0-#ppt_h/2"/>
                                              </p:val>
                                            </p:tav>
                                            <p:tav tm="100000">
                                              <p:val>
                                                <p:strVal val="#ppt_y"/>
                                              </p:val>
                                            </p:tav>
                                          </p:tavLst>
                                        </p:anim>
                                      </p:childTnLst>
                                    </p:cTn>
                                  </p:par>
                                </p:childTnLst>
                              </p:cTn>
                            </p:par>
                            <p:par>
                              <p:cTn id="37" fill="hold">
                                <p:stCondLst>
                                  <p:cond delay="2500"/>
                                </p:stCondLst>
                                <p:childTnLst>
                                  <p:par>
                                    <p:cTn id="38" presetID="2" presetClass="entr" presetSubtype="6"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1+#ppt_w/2"/>
                                              </p:val>
                                            </p:tav>
                                            <p:tav tm="100000">
                                              <p:val>
                                                <p:strVal val="#ppt_x"/>
                                              </p:val>
                                            </p:tav>
                                          </p:tavLst>
                                        </p:anim>
                                        <p:anim calcmode="lin" valueType="num">
                                          <p:cBhvr additive="base">
                                            <p:cTn id="41" dur="500" fill="hold"/>
                                            <p:tgtEl>
                                              <p:spTgt spid="12"/>
                                            </p:tgtEl>
                                            <p:attrNameLst>
                                              <p:attrName>ppt_y</p:attrName>
                                            </p:attrNameLst>
                                          </p:cBhvr>
                                          <p:tavLst>
                                            <p:tav tm="0">
                                              <p:val>
                                                <p:strVal val="1+#ppt_h/2"/>
                                              </p:val>
                                            </p:tav>
                                            <p:tav tm="100000">
                                              <p:val>
                                                <p:strVal val="#ppt_y"/>
                                              </p:val>
                                            </p:tav>
                                          </p:tavLst>
                                        </p:anim>
                                      </p:childTnLst>
                                    </p:cTn>
                                  </p:par>
                                </p:childTnLst>
                              </p:cTn>
                            </p:par>
                            <p:par>
                              <p:cTn id="42" fill="hold">
                                <p:stCondLst>
                                  <p:cond delay="300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7"/>
                                            </p:tgtEl>
                                            <p:attrNameLst>
                                              <p:attrName>ppt_y</p:attrName>
                                            </p:attrNameLst>
                                          </p:cBhvr>
                                          <p:tavLst>
                                            <p:tav tm="0">
                                              <p:val>
                                                <p:strVal val="#ppt_y"/>
                                              </p:val>
                                            </p:tav>
                                            <p:tav tm="100000">
                                              <p:val>
                                                <p:strVal val="#ppt_y"/>
                                              </p:val>
                                            </p:tav>
                                          </p:tavLst>
                                        </p:anim>
                                        <p:anim calcmode="lin" valueType="num">
                                          <p:cBhvr>
                                            <p:cTn id="4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0" grpId="0" animBg="1"/>
          <p:bldP spid="31" grpId="0" animBg="1"/>
          <p:bldP spid="32" grpId="0" animBg="1"/>
          <p:bldP spid="33" grpId="0" animBg="1"/>
          <p:bldP spid="34" grpId="0" animBg="1"/>
          <p:bldP spid="35" grpId="0" animBg="1"/>
          <p:bldP spid="36" grpId="0" animBg="1"/>
          <p:bldP spid="3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down)">
                                          <p:cBhvr>
                                            <p:cTn id="7" dur="500"/>
                                            <p:tgtEl>
                                              <p:spTgt spid="3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down)">
                                          <p:cBhvr>
                                            <p:cTn id="10" dur="500"/>
                                            <p:tgtEl>
                                              <p:spTgt spid="32"/>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down)">
                                          <p:cBhvr>
                                            <p:cTn id="13" dur="500"/>
                                            <p:tgtEl>
                                              <p:spTgt spid="3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down)">
                                          <p:cBhvr>
                                            <p:cTn id="16" dur="500"/>
                                            <p:tgtEl>
                                              <p:spTgt spid="3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fade">
                                          <p:cBhvr>
                                            <p:cTn id="20" dur="500"/>
                                            <p:tgtEl>
                                              <p:spTgt spid="3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childTnLst>
                              </p:cTn>
                            </p:par>
                            <p:par>
                              <p:cTn id="27" fill="hold">
                                <p:stCondLst>
                                  <p:cond delay="1000"/>
                                </p:stCondLst>
                                <p:childTnLst>
                                  <p:par>
                                    <p:cTn id="28" presetID="2" presetClass="entr" presetSubtype="3"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anim calcmode="lin" valueType="num">
                                          <p:cBhvr additive="base">
                                            <p:cTn id="30" dur="1000" fill="hold"/>
                                            <p:tgtEl>
                                              <p:spTgt spid="36"/>
                                            </p:tgtEl>
                                            <p:attrNameLst>
                                              <p:attrName>ppt_x</p:attrName>
                                            </p:attrNameLst>
                                          </p:cBhvr>
                                          <p:tavLst>
                                            <p:tav tm="0">
                                              <p:val>
                                                <p:strVal val="1+#ppt_w/2"/>
                                              </p:val>
                                            </p:tav>
                                            <p:tav tm="100000">
                                              <p:val>
                                                <p:strVal val="#ppt_x"/>
                                              </p:val>
                                            </p:tav>
                                          </p:tavLst>
                                        </p:anim>
                                        <p:anim calcmode="lin" valueType="num">
                                          <p:cBhvr additive="base">
                                            <p:cTn id="31" dur="1000" fill="hold"/>
                                            <p:tgtEl>
                                              <p:spTgt spid="36"/>
                                            </p:tgtEl>
                                            <p:attrNameLst>
                                              <p:attrName>ppt_y</p:attrName>
                                            </p:attrNameLst>
                                          </p:cBhvr>
                                          <p:tavLst>
                                            <p:tav tm="0">
                                              <p:val>
                                                <p:strVal val="0-#ppt_h/2"/>
                                              </p:val>
                                            </p:tav>
                                            <p:tav tm="100000">
                                              <p:val>
                                                <p:strVal val="#ppt_y"/>
                                              </p:val>
                                            </p:tav>
                                          </p:tavLst>
                                        </p:anim>
                                      </p:childTnLst>
                                    </p:cTn>
                                  </p:par>
                                </p:childTnLst>
                              </p:cTn>
                            </p:par>
                            <p:par>
                              <p:cTn id="32" fill="hold">
                                <p:stCondLst>
                                  <p:cond delay="2000"/>
                                </p:stCondLst>
                                <p:childTnLst>
                                  <p:par>
                                    <p:cTn id="33" presetID="2" presetClass="entr" presetSubtype="9"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0-#ppt_w/2"/>
                                              </p:val>
                                            </p:tav>
                                            <p:tav tm="100000">
                                              <p:val>
                                                <p:strVal val="#ppt_x"/>
                                              </p:val>
                                            </p:tav>
                                          </p:tavLst>
                                        </p:anim>
                                        <p:anim calcmode="lin" valueType="num">
                                          <p:cBhvr additive="base">
                                            <p:cTn id="36" dur="500" fill="hold"/>
                                            <p:tgtEl>
                                              <p:spTgt spid="9"/>
                                            </p:tgtEl>
                                            <p:attrNameLst>
                                              <p:attrName>ppt_y</p:attrName>
                                            </p:attrNameLst>
                                          </p:cBhvr>
                                          <p:tavLst>
                                            <p:tav tm="0">
                                              <p:val>
                                                <p:strVal val="0-#ppt_h/2"/>
                                              </p:val>
                                            </p:tav>
                                            <p:tav tm="100000">
                                              <p:val>
                                                <p:strVal val="#ppt_y"/>
                                              </p:val>
                                            </p:tav>
                                          </p:tavLst>
                                        </p:anim>
                                      </p:childTnLst>
                                    </p:cTn>
                                  </p:par>
                                </p:childTnLst>
                              </p:cTn>
                            </p:par>
                            <p:par>
                              <p:cTn id="37" fill="hold">
                                <p:stCondLst>
                                  <p:cond delay="2500"/>
                                </p:stCondLst>
                                <p:childTnLst>
                                  <p:par>
                                    <p:cTn id="38" presetID="2" presetClass="entr" presetSubtype="6"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500" fill="hold"/>
                                            <p:tgtEl>
                                              <p:spTgt spid="12"/>
                                            </p:tgtEl>
                                            <p:attrNameLst>
                                              <p:attrName>ppt_x</p:attrName>
                                            </p:attrNameLst>
                                          </p:cBhvr>
                                          <p:tavLst>
                                            <p:tav tm="0">
                                              <p:val>
                                                <p:strVal val="1+#ppt_w/2"/>
                                              </p:val>
                                            </p:tav>
                                            <p:tav tm="100000">
                                              <p:val>
                                                <p:strVal val="#ppt_x"/>
                                              </p:val>
                                            </p:tav>
                                          </p:tavLst>
                                        </p:anim>
                                        <p:anim calcmode="lin" valueType="num">
                                          <p:cBhvr additive="base">
                                            <p:cTn id="41" dur="500" fill="hold"/>
                                            <p:tgtEl>
                                              <p:spTgt spid="12"/>
                                            </p:tgtEl>
                                            <p:attrNameLst>
                                              <p:attrName>ppt_y</p:attrName>
                                            </p:attrNameLst>
                                          </p:cBhvr>
                                          <p:tavLst>
                                            <p:tav tm="0">
                                              <p:val>
                                                <p:strVal val="1+#ppt_h/2"/>
                                              </p:val>
                                            </p:tav>
                                            <p:tav tm="100000">
                                              <p:val>
                                                <p:strVal val="#ppt_y"/>
                                              </p:val>
                                            </p:tav>
                                          </p:tavLst>
                                        </p:anim>
                                      </p:childTnLst>
                                    </p:cTn>
                                  </p:par>
                                </p:childTnLst>
                              </p:cTn>
                            </p:par>
                            <p:par>
                              <p:cTn id="42" fill="hold">
                                <p:stCondLst>
                                  <p:cond delay="3000"/>
                                </p:stCondLst>
                                <p:childTnLst>
                                  <p:par>
                                    <p:cTn id="43" presetID="41" presetClass="entr" presetSubtype="0" fill="hold" grpId="0" nodeType="afterEffect">
                                      <p:stCondLst>
                                        <p:cond delay="0"/>
                                      </p:stCondLst>
                                      <p:iterate type="lt">
                                        <p:tmPct val="10000"/>
                                      </p:iterate>
                                      <p:childTnLst>
                                        <p:set>
                                          <p:cBhvr>
                                            <p:cTn id="44" dur="1" fill="hold">
                                              <p:stCondLst>
                                                <p:cond delay="0"/>
                                              </p:stCondLst>
                                            </p:cTn>
                                            <p:tgtEl>
                                              <p:spTgt spid="7"/>
                                            </p:tgtEl>
                                            <p:attrNameLst>
                                              <p:attrName>style.visibility</p:attrName>
                                            </p:attrNameLst>
                                          </p:cBhvr>
                                          <p:to>
                                            <p:strVal val="visible"/>
                                          </p:to>
                                        </p:set>
                                        <p:anim calcmode="lin" valueType="num">
                                          <p:cBhvr>
                                            <p:cTn id="45"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46" dur="500" fill="hold"/>
                                            <p:tgtEl>
                                              <p:spTgt spid="7"/>
                                            </p:tgtEl>
                                            <p:attrNameLst>
                                              <p:attrName>ppt_y</p:attrName>
                                            </p:attrNameLst>
                                          </p:cBhvr>
                                          <p:tavLst>
                                            <p:tav tm="0">
                                              <p:val>
                                                <p:strVal val="#ppt_y"/>
                                              </p:val>
                                            </p:tav>
                                            <p:tav tm="100000">
                                              <p:val>
                                                <p:strVal val="#ppt_y"/>
                                              </p:val>
                                            </p:tav>
                                          </p:tavLst>
                                        </p:anim>
                                        <p:anim calcmode="lin" valueType="num">
                                          <p:cBhvr>
                                            <p:cTn id="47"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48"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49" dur="500" tmFilter="0,0; .5, 1; 1, 1"/>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0" grpId="0" animBg="1"/>
          <p:bldP spid="31" grpId="0" animBg="1"/>
          <p:bldP spid="32" grpId="0" animBg="1"/>
          <p:bldP spid="33" grpId="0" animBg="1"/>
          <p:bldP spid="34" grpId="0" animBg="1"/>
          <p:bldP spid="35" grpId="0" animBg="1"/>
          <p:bldP spid="36" grpId="0" animBg="1"/>
          <p:bldP spid="37" grpId="0" animBg="1"/>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Line 16"/>
          <p:cNvSpPr>
            <a:spLocks noChangeShapeType="1"/>
          </p:cNvSpPr>
          <p:nvPr/>
        </p:nvSpPr>
        <p:spPr bwMode="auto">
          <a:xfrm flipH="1">
            <a:off x="2804383" y="-133931"/>
            <a:ext cx="3035835" cy="5247500"/>
          </a:xfrm>
          <a:prstGeom prst="line">
            <a:avLst/>
          </a:prstGeom>
          <a:noFill/>
          <a:ln w="7938" cap="flat">
            <a:solidFill>
              <a:srgbClr val="002C42"/>
            </a:solidFill>
            <a:prstDash val="solid"/>
            <a:miter lim="800000"/>
          </a:ln>
          <a:extLst>
            <a:ext uri="{909E8E84-426E-40DD-AFC4-6F175D3DCCD1}">
              <a14:hiddenFill xmlns:a14="http://schemas.microsoft.com/office/drawing/2010/main">
                <a:noFill/>
              </a14:hiddenFill>
            </a:ext>
          </a:extLst>
        </p:spPr>
        <p:txBody>
          <a:bodyPr vert="horz" wrap="square" lIns="68157" tIns="34078" rIns="68157" bIns="34078" numCol="1" anchor="t" anchorCtr="0" compatLnSpc="1"/>
          <a:lstStyle/>
          <a:p>
            <a:endParaRPr lang="zh-CN" altLang="en-US" sz="1005">
              <a:solidFill>
                <a:schemeClr val="bg1">
                  <a:lumMod val="95000"/>
                </a:schemeClr>
              </a:solidFill>
            </a:endParaRPr>
          </a:p>
        </p:txBody>
      </p:sp>
      <p:sp>
        <p:nvSpPr>
          <p:cNvPr id="19" name="Line 18"/>
          <p:cNvSpPr>
            <a:spLocks noChangeShapeType="1"/>
          </p:cNvSpPr>
          <p:nvPr/>
        </p:nvSpPr>
        <p:spPr bwMode="auto">
          <a:xfrm flipH="1" flipV="1">
            <a:off x="1447567" y="-1"/>
            <a:ext cx="4653718" cy="5136222"/>
          </a:xfrm>
          <a:prstGeom prst="line">
            <a:avLst/>
          </a:prstGeom>
          <a:noFill/>
          <a:ln w="7938" cap="flat">
            <a:solidFill>
              <a:srgbClr val="002C42"/>
            </a:solidFill>
            <a:prstDash val="solid"/>
            <a:miter lim="800000"/>
          </a:ln>
          <a:extLst>
            <a:ext uri="{909E8E84-426E-40DD-AFC4-6F175D3DCCD1}">
              <a14:hiddenFill xmlns:a14="http://schemas.microsoft.com/office/drawing/2010/main">
                <a:noFill/>
              </a14:hiddenFill>
            </a:ext>
          </a:extLst>
        </p:spPr>
        <p:txBody>
          <a:bodyPr vert="horz" wrap="square" lIns="68157" tIns="34078" rIns="68157" bIns="34078" numCol="1" anchor="t" anchorCtr="0" compatLnSpc="1"/>
          <a:lstStyle/>
          <a:p>
            <a:endParaRPr lang="zh-CN" altLang="en-US" sz="1005">
              <a:solidFill>
                <a:schemeClr val="bg1">
                  <a:lumMod val="95000"/>
                </a:schemeClr>
              </a:solidFill>
            </a:endParaRPr>
          </a:p>
        </p:txBody>
      </p:sp>
      <p:sp>
        <p:nvSpPr>
          <p:cNvPr id="20" name="Line 17"/>
          <p:cNvSpPr>
            <a:spLocks noChangeShapeType="1"/>
          </p:cNvSpPr>
          <p:nvPr/>
        </p:nvSpPr>
        <p:spPr bwMode="auto">
          <a:xfrm>
            <a:off x="28222" y="1863923"/>
            <a:ext cx="9087556" cy="2438125"/>
          </a:xfrm>
          <a:prstGeom prst="line">
            <a:avLst/>
          </a:prstGeom>
          <a:noFill/>
          <a:ln w="7938" cap="flat">
            <a:solidFill>
              <a:srgbClr val="002C42"/>
            </a:solidFill>
            <a:prstDash val="solid"/>
            <a:miter lim="800000"/>
          </a:ln>
          <a:extLst>
            <a:ext uri="{909E8E84-426E-40DD-AFC4-6F175D3DCCD1}">
              <a14:hiddenFill xmlns:a14="http://schemas.microsoft.com/office/drawing/2010/main">
                <a:noFill/>
              </a14:hiddenFill>
            </a:ext>
          </a:extLst>
        </p:spPr>
        <p:txBody>
          <a:bodyPr vert="horz" wrap="square" lIns="68157" tIns="34078" rIns="68157" bIns="34078" numCol="1" anchor="t" anchorCtr="0" compatLnSpc="1"/>
          <a:lstStyle/>
          <a:p>
            <a:endParaRPr lang="zh-CN" altLang="en-US" sz="1005">
              <a:solidFill>
                <a:schemeClr val="bg1">
                  <a:lumMod val="95000"/>
                </a:schemeClr>
              </a:solidFill>
            </a:endParaRPr>
          </a:p>
        </p:txBody>
      </p:sp>
      <p:sp>
        <p:nvSpPr>
          <p:cNvPr id="21" name="Freeform 5"/>
          <p:cNvSpPr/>
          <p:nvPr/>
        </p:nvSpPr>
        <p:spPr bwMode="auto">
          <a:xfrm>
            <a:off x="1768981" y="125900"/>
            <a:ext cx="5606037" cy="5136223"/>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 name="connsiteX0" fmla="*/ 4048 w 7779"/>
              <a:gd name="connsiteY0" fmla="*/ 0 h 10000"/>
              <a:gd name="connsiteX1" fmla="*/ 7779 w 7779"/>
              <a:gd name="connsiteY1" fmla="*/ 0 h 10000"/>
              <a:gd name="connsiteX2" fmla="*/ 7779 w 7779"/>
              <a:gd name="connsiteY2" fmla="*/ 10000 h 10000"/>
              <a:gd name="connsiteX3" fmla="*/ 0 w 7779"/>
              <a:gd name="connsiteY3" fmla="*/ 7610 h 10000"/>
              <a:gd name="connsiteX4" fmla="*/ 4048 w 7779"/>
              <a:gd name="connsiteY4" fmla="*/ 0 h 10000"/>
              <a:gd name="connsiteX0-1" fmla="*/ 5204 w 14475"/>
              <a:gd name="connsiteY0-2" fmla="*/ 0 h 9785"/>
              <a:gd name="connsiteX1-3" fmla="*/ 10000 w 14475"/>
              <a:gd name="connsiteY1-4" fmla="*/ 0 h 9785"/>
              <a:gd name="connsiteX2-5" fmla="*/ 14475 w 14475"/>
              <a:gd name="connsiteY2-6" fmla="*/ 9785 h 9785"/>
              <a:gd name="connsiteX3-7" fmla="*/ 0 w 14475"/>
              <a:gd name="connsiteY3-8" fmla="*/ 7610 h 9785"/>
              <a:gd name="connsiteX4-9" fmla="*/ 5204 w 14475"/>
              <a:gd name="connsiteY4-10" fmla="*/ 0 h 9785"/>
              <a:gd name="connsiteX0-11" fmla="*/ 5713 w 12118"/>
              <a:gd name="connsiteY0-12" fmla="*/ 0 h 10000"/>
              <a:gd name="connsiteX1-13" fmla="*/ 9026 w 12118"/>
              <a:gd name="connsiteY1-14" fmla="*/ 0 h 10000"/>
              <a:gd name="connsiteX2-15" fmla="*/ 12118 w 12118"/>
              <a:gd name="connsiteY2-16" fmla="*/ 10000 h 10000"/>
              <a:gd name="connsiteX3-17" fmla="*/ 0 w 12118"/>
              <a:gd name="connsiteY3-18" fmla="*/ 8114 h 10000"/>
              <a:gd name="connsiteX4-19" fmla="*/ 5713 w 12118"/>
              <a:gd name="connsiteY4-20" fmla="*/ 0 h 10000"/>
              <a:gd name="connsiteX0-21" fmla="*/ 6684 w 13089"/>
              <a:gd name="connsiteY0-22" fmla="*/ 0 h 10000"/>
              <a:gd name="connsiteX1-23" fmla="*/ 9997 w 13089"/>
              <a:gd name="connsiteY1-24" fmla="*/ 0 h 10000"/>
              <a:gd name="connsiteX2-25" fmla="*/ 13089 w 13089"/>
              <a:gd name="connsiteY2-26" fmla="*/ 10000 h 10000"/>
              <a:gd name="connsiteX3-27" fmla="*/ 0 w 13089"/>
              <a:gd name="connsiteY3-28" fmla="*/ 8173 h 10000"/>
              <a:gd name="connsiteX4-29" fmla="*/ 6684 w 13089"/>
              <a:gd name="connsiteY4-30" fmla="*/ 0 h 10000"/>
              <a:gd name="connsiteX0-31" fmla="*/ 2369 w 8774"/>
              <a:gd name="connsiteY0-32" fmla="*/ 0 h 10000"/>
              <a:gd name="connsiteX1-33" fmla="*/ 5682 w 8774"/>
              <a:gd name="connsiteY1-34" fmla="*/ 0 h 10000"/>
              <a:gd name="connsiteX2-35" fmla="*/ 8774 w 8774"/>
              <a:gd name="connsiteY2-36" fmla="*/ 10000 h 10000"/>
              <a:gd name="connsiteX3-37" fmla="*/ 0 w 8774"/>
              <a:gd name="connsiteY3-38" fmla="*/ 7222 h 10000"/>
              <a:gd name="connsiteX4-39" fmla="*/ 2369 w 8774"/>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774" h="10000">
                <a:moveTo>
                  <a:pt x="2369" y="0"/>
                </a:moveTo>
                <a:lnTo>
                  <a:pt x="5682" y="0"/>
                </a:lnTo>
                <a:lnTo>
                  <a:pt x="8774" y="10000"/>
                </a:lnTo>
                <a:lnTo>
                  <a:pt x="0" y="7222"/>
                </a:lnTo>
                <a:lnTo>
                  <a:pt x="2369" y="0"/>
                </a:lnTo>
                <a:close/>
              </a:path>
            </a:pathLst>
          </a:custGeom>
          <a:gradFill>
            <a:gsLst>
              <a:gs pos="100000">
                <a:srgbClr val="002C42"/>
              </a:gs>
              <a:gs pos="39000">
                <a:srgbClr val="004060"/>
              </a:gs>
            </a:gsLst>
            <a:lin ang="14400000" scaled="0"/>
          </a:gradFill>
          <a:ln w="28575">
            <a:noFill/>
          </a:ln>
          <a:effectLst>
            <a:outerShdw blurRad="254000" dist="127000" dir="2700000" algn="tl" rotWithShape="0">
              <a:prstClr val="black">
                <a:alpha val="40000"/>
              </a:prstClr>
            </a:outerShdw>
          </a:effectLst>
        </p:spPr>
        <p:txBody>
          <a:bodyPr anchor="ctr"/>
          <a:lstStyle/>
          <a:p>
            <a:pPr algn="ctr"/>
            <a:endParaRPr lang="zh-CN" altLang="en-US" sz="1490">
              <a:solidFill>
                <a:schemeClr val="bg1">
                  <a:lumMod val="95000"/>
                </a:schemeClr>
              </a:solidFill>
              <a:latin typeface="Calibri" pitchFamily="34" charset="0"/>
              <a:ea typeface="宋体" pitchFamily="2" charset="-122"/>
            </a:endParaRPr>
          </a:p>
        </p:txBody>
      </p:sp>
      <p:sp>
        <p:nvSpPr>
          <p:cNvPr id="22" name="TextBox 76"/>
          <p:cNvSpPr txBox="1"/>
          <p:nvPr/>
        </p:nvSpPr>
        <p:spPr>
          <a:xfrm>
            <a:off x="3017531" y="1485398"/>
            <a:ext cx="2480167" cy="780535"/>
          </a:xfrm>
          <a:prstGeom prst="rect">
            <a:avLst/>
          </a:prstGeom>
          <a:noFill/>
          <a:effectLst/>
        </p:spPr>
        <p:txBody>
          <a:bodyPr wrap="none" rtlCol="0">
            <a:spAutoFit/>
          </a:bodyPr>
          <a:lstStyle/>
          <a:p>
            <a:pPr algn="ctr"/>
            <a:r>
              <a:rPr lang="zh-CN" altLang="en-US" sz="4470" dirty="0">
                <a:solidFill>
                  <a:schemeClr val="bg1">
                    <a:lumMod val="95000"/>
                  </a:schemeClr>
                </a:solidFill>
                <a:latin typeface="方正粗谭黑简体" pitchFamily="2" charset="-122"/>
                <a:ea typeface="方正粗谭黑简体" pitchFamily="2" charset="-122"/>
              </a:rPr>
              <a:t>第一部分</a:t>
            </a:r>
          </a:p>
        </p:txBody>
      </p:sp>
      <p:sp>
        <p:nvSpPr>
          <p:cNvPr id="25" name="TextBox 76"/>
          <p:cNvSpPr txBox="1"/>
          <p:nvPr/>
        </p:nvSpPr>
        <p:spPr>
          <a:xfrm>
            <a:off x="2727962" y="2483922"/>
            <a:ext cx="3059303" cy="459357"/>
          </a:xfrm>
          <a:prstGeom prst="rect">
            <a:avLst/>
          </a:prstGeom>
          <a:noFill/>
          <a:effectLst/>
        </p:spPr>
        <p:txBody>
          <a:bodyPr wrap="square" rtlCol="0">
            <a:spAutoFit/>
          </a:bodyPr>
          <a:lstStyle/>
          <a:p>
            <a:pPr algn="ctr"/>
            <a:r>
              <a:rPr lang="zh-CN" altLang="en-US" sz="2385" dirty="0" smtClean="0">
                <a:solidFill>
                  <a:schemeClr val="bg1">
                    <a:lumMod val="95000"/>
                  </a:schemeClr>
                </a:solidFill>
                <a:latin typeface="微软雅黑" pitchFamily="34" charset="-122"/>
                <a:ea typeface="微软雅黑" pitchFamily="34" charset="-122"/>
              </a:rPr>
              <a:t>选题</a:t>
            </a:r>
            <a:r>
              <a:rPr lang="zh-CN" altLang="en-US" sz="2385" smtClean="0">
                <a:solidFill>
                  <a:schemeClr val="bg1">
                    <a:lumMod val="95000"/>
                  </a:schemeClr>
                </a:solidFill>
                <a:latin typeface="微软雅黑" pitchFamily="34" charset="-122"/>
                <a:ea typeface="微软雅黑" pitchFamily="34" charset="-122"/>
              </a:rPr>
              <a:t>依据和应用价值</a:t>
            </a:r>
            <a:endParaRPr lang="zh-CN" altLang="en-US" sz="2385" dirty="0">
              <a:solidFill>
                <a:schemeClr val="bg1">
                  <a:lumMod val="95000"/>
                </a:schemeClr>
              </a:solidFill>
              <a:latin typeface="微软雅黑" pitchFamily="34" charset="-122"/>
              <a:ea typeface="微软雅黑" pitchFamily="34" charset="-122"/>
            </a:endParaRPr>
          </a:p>
        </p:txBody>
      </p:sp>
      <p:sp>
        <p:nvSpPr>
          <p:cNvPr id="8" name="文本框 7"/>
          <p:cNvSpPr txBox="1"/>
          <p:nvPr/>
        </p:nvSpPr>
        <p:spPr>
          <a:xfrm>
            <a:off x="8748464" y="4834780"/>
            <a:ext cx="269626" cy="276999"/>
          </a:xfrm>
          <a:prstGeom prst="rect">
            <a:avLst/>
          </a:prstGeom>
          <a:noFill/>
        </p:spPr>
        <p:txBody>
          <a:bodyPr wrap="none" rtlCol="0">
            <a:spAutoFit/>
          </a:bodyPr>
          <a:lstStyle/>
          <a:p>
            <a:r>
              <a:rPr kumimoji="1" lang="en-US" altLang="zh-CN" sz="1200" dirty="0" smtClean="0"/>
              <a:t>2</a:t>
            </a:r>
            <a:endParaRPr kumimoji="1" lang="zh-CN" altLang="en-US" sz="1200" dirty="0"/>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Line 3"/>
          <p:cNvSpPr>
            <a:spLocks noChangeShapeType="1"/>
          </p:cNvSpPr>
          <p:nvPr/>
        </p:nvSpPr>
        <p:spPr bwMode="auto">
          <a:xfrm>
            <a:off x="231775" y="627063"/>
            <a:ext cx="4167778" cy="0"/>
          </a:xfrm>
          <a:prstGeom prst="line">
            <a:avLst/>
          </a:prstGeom>
          <a:noFill/>
          <a:ln w="6350">
            <a:solidFill>
              <a:srgbClr val="002C4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Text Box 4"/>
          <p:cNvSpPr txBox="1">
            <a:spLocks noChangeArrowheads="1"/>
          </p:cNvSpPr>
          <p:nvPr/>
        </p:nvSpPr>
        <p:spPr bwMode="auto">
          <a:xfrm>
            <a:off x="250825" y="266700"/>
            <a:ext cx="10429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itchFamily="34" charset="0"/>
              <a:buNone/>
            </a:pPr>
            <a:r>
              <a:rPr lang="zh-CN" altLang="en-US" b="1" dirty="0" smtClean="0">
                <a:solidFill>
                  <a:srgbClr val="002C42"/>
                </a:solidFill>
                <a:latin typeface="微软雅黑" pitchFamily="34" charset="-122"/>
                <a:ea typeface="微软雅黑" pitchFamily="34" charset="-122"/>
              </a:rPr>
              <a:t>选题依据</a:t>
            </a:r>
            <a:endParaRPr lang="en-US" altLang="zh-CN" b="1" dirty="0">
              <a:solidFill>
                <a:srgbClr val="002C42"/>
              </a:solidFill>
              <a:latin typeface="微软雅黑" pitchFamily="34" charset="-122"/>
              <a:ea typeface="微软雅黑" pitchFamily="34" charset="-122"/>
            </a:endParaRPr>
          </a:p>
        </p:txBody>
      </p:sp>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0341" y="1744230"/>
            <a:ext cx="3537020" cy="2295516"/>
          </a:xfrm>
          <a:prstGeom prst="rect">
            <a:avLst/>
          </a:prstGeom>
        </p:spPr>
      </p:pic>
      <p:sp>
        <p:nvSpPr>
          <p:cNvPr id="6" name="矩形 5"/>
          <p:cNvSpPr/>
          <p:nvPr/>
        </p:nvSpPr>
        <p:spPr>
          <a:xfrm>
            <a:off x="246178" y="834110"/>
            <a:ext cx="8307761" cy="677108"/>
          </a:xfrm>
          <a:prstGeom prst="rect">
            <a:avLst/>
          </a:prstGeom>
        </p:spPr>
        <p:txBody>
          <a:bodyPr wrap="square">
            <a:spAutoFit/>
          </a:bodyPr>
          <a:lstStyle/>
          <a:p>
            <a:pPr indent="254000" algn="just">
              <a:spcBef>
                <a:spcPts val="0"/>
              </a:spcBef>
              <a:spcAft>
                <a:spcPts val="0"/>
              </a:spcAft>
            </a:pPr>
            <a:r>
              <a:rPr lang="zh-CN" altLang="en-US" sz="2000" kern="100" dirty="0" smtClean="0">
                <a:solidFill>
                  <a:srgbClr val="000000"/>
                </a:solidFill>
                <a:latin typeface="Times New Roman" charset="0"/>
                <a:ea typeface="宋体" charset="-122"/>
              </a:rPr>
              <a:t>     </a:t>
            </a:r>
            <a:r>
              <a:rPr lang="zh-CN" altLang="zh-CN" kern="100" dirty="0" smtClean="0">
                <a:solidFill>
                  <a:srgbClr val="000000"/>
                </a:solidFill>
                <a:latin typeface="Times New Roman" charset="0"/>
                <a:ea typeface="宋体" charset="-122"/>
              </a:rPr>
              <a:t>学历</a:t>
            </a:r>
            <a:r>
              <a:rPr lang="zh-CN" altLang="zh-CN" kern="100" dirty="0">
                <a:solidFill>
                  <a:srgbClr val="000000"/>
                </a:solidFill>
                <a:latin typeface="Times New Roman" charset="0"/>
                <a:ea typeface="宋体" charset="-122"/>
              </a:rPr>
              <a:t>造假事件严重破坏了人才市场的平衡和秩序，也为用人单位招揽人才</a:t>
            </a:r>
            <a:r>
              <a:rPr lang="zh-CN" altLang="zh-CN" kern="100" dirty="0" smtClean="0">
                <a:solidFill>
                  <a:srgbClr val="000000"/>
                </a:solidFill>
                <a:latin typeface="Times New Roman" charset="0"/>
                <a:ea typeface="宋体" charset="-122"/>
              </a:rPr>
              <a:t>时带来</a:t>
            </a:r>
            <a:r>
              <a:rPr lang="zh-CN" altLang="zh-CN" kern="100" dirty="0">
                <a:solidFill>
                  <a:srgbClr val="000000"/>
                </a:solidFill>
                <a:latin typeface="Times New Roman" charset="0"/>
                <a:ea typeface="宋体" charset="-122"/>
              </a:rPr>
              <a:t>巨大的信任</a:t>
            </a:r>
            <a:r>
              <a:rPr lang="zh-CN" altLang="zh-CN" kern="100" dirty="0" smtClean="0">
                <a:solidFill>
                  <a:srgbClr val="000000"/>
                </a:solidFill>
                <a:latin typeface="Times New Roman" charset="0"/>
                <a:ea typeface="宋体" charset="-122"/>
              </a:rPr>
              <a:t>成本。</a:t>
            </a:r>
            <a:endParaRPr lang="zh-CN" altLang="zh-CN" dirty="0">
              <a:effectLst/>
              <a:latin typeface="Times New Roman" charset="0"/>
              <a:ea typeface="宋体" charset="-122"/>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9792" y="2270454"/>
            <a:ext cx="3789664" cy="1672717"/>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5896" y="2998087"/>
            <a:ext cx="3948575" cy="1704320"/>
          </a:xfrm>
          <a:prstGeom prst="rect">
            <a:avLst/>
          </a:prstGeom>
        </p:spPr>
      </p:pic>
      <p:sp>
        <p:nvSpPr>
          <p:cNvPr id="8" name="文本框 7"/>
          <p:cNvSpPr txBox="1"/>
          <p:nvPr/>
        </p:nvSpPr>
        <p:spPr>
          <a:xfrm>
            <a:off x="8748464" y="4834780"/>
            <a:ext cx="269626" cy="276999"/>
          </a:xfrm>
          <a:prstGeom prst="rect">
            <a:avLst/>
          </a:prstGeom>
          <a:noFill/>
        </p:spPr>
        <p:txBody>
          <a:bodyPr wrap="none" rtlCol="0">
            <a:spAutoFit/>
          </a:bodyPr>
          <a:lstStyle/>
          <a:p>
            <a:r>
              <a:rPr kumimoji="1" lang="en-US" altLang="zh-CN" sz="1200" dirty="0" smtClean="0"/>
              <a:t>3</a:t>
            </a:r>
            <a:endParaRPr kumimoji="1" lang="zh-CN" altLang="en-US" sz="1200" dirty="0"/>
          </a:p>
        </p:txBody>
      </p:sp>
    </p:spTree>
    <p:extLst>
      <p:ext uri="{BB962C8B-B14F-4D97-AF65-F5344CB8AC3E}">
        <p14:creationId xmlns:p14="http://schemas.microsoft.com/office/powerpoint/2010/main" val="922875090"/>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3"/>
          <p:cNvSpPr>
            <a:spLocks noChangeShapeType="1"/>
          </p:cNvSpPr>
          <p:nvPr/>
        </p:nvSpPr>
        <p:spPr bwMode="auto">
          <a:xfrm>
            <a:off x="231775" y="627063"/>
            <a:ext cx="4167778" cy="0"/>
          </a:xfrm>
          <a:prstGeom prst="line">
            <a:avLst/>
          </a:prstGeom>
          <a:noFill/>
          <a:ln w="6350">
            <a:solidFill>
              <a:srgbClr val="002C4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Text Box 4"/>
          <p:cNvSpPr txBox="1">
            <a:spLocks noChangeArrowheads="1"/>
          </p:cNvSpPr>
          <p:nvPr/>
        </p:nvSpPr>
        <p:spPr bwMode="auto">
          <a:xfrm>
            <a:off x="250825" y="266700"/>
            <a:ext cx="10429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itchFamily="34" charset="0"/>
              <a:buNone/>
            </a:pPr>
            <a:r>
              <a:rPr lang="zh-CN" altLang="en-US" b="1" dirty="0" smtClean="0">
                <a:solidFill>
                  <a:srgbClr val="002C42"/>
                </a:solidFill>
                <a:latin typeface="微软雅黑" pitchFamily="34" charset="-122"/>
                <a:ea typeface="微软雅黑" pitchFamily="34" charset="-122"/>
              </a:rPr>
              <a:t>选题依据</a:t>
            </a:r>
            <a:endParaRPr lang="en-US" altLang="zh-CN" b="1" dirty="0">
              <a:solidFill>
                <a:srgbClr val="002C42"/>
              </a:solidFill>
              <a:latin typeface="微软雅黑" pitchFamily="34" charset="-122"/>
              <a:ea typeface="微软雅黑" pitchFamily="34" charset="-122"/>
            </a:endParaRPr>
          </a:p>
        </p:txBody>
      </p:sp>
      <p:sp>
        <p:nvSpPr>
          <p:cNvPr id="2" name="矩形 1"/>
          <p:cNvSpPr/>
          <p:nvPr/>
        </p:nvSpPr>
        <p:spPr>
          <a:xfrm>
            <a:off x="229692" y="1039435"/>
            <a:ext cx="8280920" cy="369333"/>
          </a:xfrm>
          <a:prstGeom prst="rect">
            <a:avLst/>
          </a:prstGeom>
        </p:spPr>
        <p:txBody>
          <a:bodyPr wrap="square">
            <a:spAutoFit/>
          </a:bodyPr>
          <a:lstStyle/>
          <a:p>
            <a:r>
              <a:rPr lang="en-US" altLang="zh-CN" kern="100" dirty="0">
                <a:solidFill>
                  <a:srgbClr val="000000"/>
                </a:solidFill>
                <a:latin typeface="Times New Roman" charset="0"/>
                <a:ea typeface="宋体" charset="-122"/>
              </a:rPr>
              <a:t>2008</a:t>
            </a:r>
            <a:r>
              <a:rPr lang="zh-CN" altLang="zh-CN" kern="100" dirty="0">
                <a:solidFill>
                  <a:srgbClr val="000000"/>
                </a:solidFill>
                <a:latin typeface="Times New Roman" charset="0"/>
                <a:ea typeface="宋体" charset="-122"/>
                <a:cs typeface="Times New Roman" charset="0"/>
              </a:rPr>
              <a:t>年，化名为“中本聪”的学者首次向世界提出了区块链的概念</a:t>
            </a:r>
            <a:r>
              <a:rPr lang="zh-CN" altLang="zh-CN" dirty="0"/>
              <a:t> </a:t>
            </a:r>
            <a:endParaRPr lang="zh-CN" altLang="en-US" dirty="0"/>
          </a:p>
        </p:txBody>
      </p:sp>
      <p:sp>
        <p:nvSpPr>
          <p:cNvPr id="92" name="矩形 91"/>
          <p:cNvSpPr/>
          <p:nvPr/>
        </p:nvSpPr>
        <p:spPr>
          <a:xfrm>
            <a:off x="254252" y="1467196"/>
            <a:ext cx="8449399" cy="369332"/>
          </a:xfrm>
          <a:prstGeom prst="rect">
            <a:avLst/>
          </a:prstGeom>
        </p:spPr>
        <p:txBody>
          <a:bodyPr wrap="square">
            <a:spAutoFit/>
          </a:bodyPr>
          <a:lstStyle/>
          <a:p>
            <a:r>
              <a:rPr lang="zh-CN" altLang="zh-CN" b="1" kern="100" dirty="0">
                <a:solidFill>
                  <a:srgbClr val="000000"/>
                </a:solidFill>
                <a:latin typeface="Times New Roman" charset="0"/>
                <a:ea typeface="宋体" charset="-122"/>
                <a:cs typeface="Times New Roman" charset="0"/>
              </a:rPr>
              <a:t>区块链是一个去中心化、不可篡改、可追溯、多方共同维护的分布式数据库</a:t>
            </a:r>
            <a:r>
              <a:rPr lang="zh-CN" altLang="zh-CN" b="1" dirty="0"/>
              <a:t> </a:t>
            </a:r>
            <a:endParaRPr lang="zh-CN" altLang="en-US" b="1" dirty="0"/>
          </a:p>
        </p:txBody>
      </p:sp>
      <p:sp>
        <p:nvSpPr>
          <p:cNvPr id="93" name="矩形 92"/>
          <p:cNvSpPr/>
          <p:nvPr/>
        </p:nvSpPr>
        <p:spPr>
          <a:xfrm>
            <a:off x="249222" y="2261626"/>
            <a:ext cx="7203098" cy="369332"/>
          </a:xfrm>
          <a:prstGeom prst="rect">
            <a:avLst/>
          </a:prstGeom>
        </p:spPr>
        <p:txBody>
          <a:bodyPr wrap="square">
            <a:spAutoFit/>
          </a:bodyPr>
          <a:lstStyle/>
          <a:p>
            <a:r>
              <a:rPr lang="zh-CN" altLang="zh-CN" kern="100" dirty="0">
                <a:solidFill>
                  <a:srgbClr val="000000"/>
                </a:solidFill>
                <a:latin typeface="Times New Roman" charset="0"/>
                <a:ea typeface="宋体" charset="-122"/>
                <a:cs typeface="Times New Roman" charset="0"/>
              </a:rPr>
              <a:t>区块链的出现为学历数据存证与鉴证系统提供了一种新的设计思路</a:t>
            </a:r>
            <a:r>
              <a:rPr lang="zh-CN" altLang="zh-CN" dirty="0"/>
              <a:t> </a:t>
            </a:r>
            <a:endParaRPr lang="zh-CN" altLang="en-US" dirty="0"/>
          </a:p>
        </p:txBody>
      </p:sp>
      <p:sp>
        <p:nvSpPr>
          <p:cNvPr id="94" name="文本框 93"/>
          <p:cNvSpPr txBox="1"/>
          <p:nvPr/>
        </p:nvSpPr>
        <p:spPr>
          <a:xfrm>
            <a:off x="395536" y="3219028"/>
            <a:ext cx="2089033" cy="923330"/>
          </a:xfrm>
          <a:prstGeom prst="rect">
            <a:avLst/>
          </a:prstGeom>
          <a:noFill/>
        </p:spPr>
        <p:txBody>
          <a:bodyPr wrap="none" rtlCol="0">
            <a:spAutoFit/>
          </a:bodyPr>
          <a:lstStyle/>
          <a:p>
            <a:pPr marL="285750" indent="-285750">
              <a:buFont typeface="Wingdings" charset="2"/>
              <a:buChar char="Ø"/>
            </a:pPr>
            <a:r>
              <a:rPr kumimoji="1" lang="zh-CN" altLang="en-US" dirty="0"/>
              <a:t>全网</a:t>
            </a:r>
            <a:r>
              <a:rPr kumimoji="1" lang="zh-CN" altLang="en-US" dirty="0" smtClean="0"/>
              <a:t>共识</a:t>
            </a:r>
            <a:endParaRPr kumimoji="1" lang="en-US" altLang="zh-CN" dirty="0" smtClean="0"/>
          </a:p>
          <a:p>
            <a:pPr marL="285750" indent="-285750">
              <a:buFont typeface="Wingdings" charset="2"/>
              <a:buChar char="Ø"/>
            </a:pPr>
            <a:r>
              <a:rPr kumimoji="1" lang="zh-CN" altLang="en-US" dirty="0" smtClean="0"/>
              <a:t>多方存证</a:t>
            </a:r>
            <a:endParaRPr kumimoji="1" lang="en-US" altLang="zh-CN" dirty="0" smtClean="0"/>
          </a:p>
          <a:p>
            <a:pPr marL="285750" indent="-285750">
              <a:buFont typeface="Wingdings" charset="2"/>
              <a:buChar char="Ø"/>
            </a:pPr>
            <a:r>
              <a:rPr kumimoji="1" lang="zh-CN" altLang="en-US" dirty="0" smtClean="0"/>
              <a:t>账本不可篡改性</a:t>
            </a:r>
            <a:endParaRPr kumimoji="1" lang="en-US" altLang="zh-CN" dirty="0" smtClean="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3888" y="3219028"/>
            <a:ext cx="5244386" cy="1292802"/>
          </a:xfrm>
          <a:prstGeom prst="rect">
            <a:avLst/>
          </a:prstGeom>
        </p:spPr>
      </p:pic>
      <p:sp>
        <p:nvSpPr>
          <p:cNvPr id="9" name="文本框 8"/>
          <p:cNvSpPr txBox="1"/>
          <p:nvPr/>
        </p:nvSpPr>
        <p:spPr>
          <a:xfrm>
            <a:off x="8748464" y="4834780"/>
            <a:ext cx="269626" cy="276999"/>
          </a:xfrm>
          <a:prstGeom prst="rect">
            <a:avLst/>
          </a:prstGeom>
          <a:noFill/>
        </p:spPr>
        <p:txBody>
          <a:bodyPr wrap="none" rtlCol="0">
            <a:spAutoFit/>
          </a:bodyPr>
          <a:lstStyle/>
          <a:p>
            <a:r>
              <a:rPr kumimoji="1" lang="en-US" altLang="zh-CN" sz="1200" dirty="0" smtClean="0"/>
              <a:t>4</a:t>
            </a:r>
            <a:endParaRPr kumimoji="1" lang="zh-CN" altLang="en-US" sz="1200" dirty="0"/>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3"/>
          <p:cNvSpPr>
            <a:spLocks noChangeShapeType="1"/>
          </p:cNvSpPr>
          <p:nvPr/>
        </p:nvSpPr>
        <p:spPr bwMode="auto">
          <a:xfrm>
            <a:off x="231775" y="627063"/>
            <a:ext cx="4167778" cy="0"/>
          </a:xfrm>
          <a:prstGeom prst="line">
            <a:avLst/>
          </a:prstGeom>
          <a:noFill/>
          <a:ln w="6350">
            <a:solidFill>
              <a:srgbClr val="002C4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 name="Text Box 4"/>
          <p:cNvSpPr txBox="1">
            <a:spLocks noChangeArrowheads="1"/>
          </p:cNvSpPr>
          <p:nvPr/>
        </p:nvSpPr>
        <p:spPr bwMode="auto">
          <a:xfrm>
            <a:off x="250825" y="266700"/>
            <a:ext cx="10429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itchFamily="34" charset="0"/>
              <a:buNone/>
            </a:pPr>
            <a:r>
              <a:rPr lang="zh-CN" altLang="en-US" b="1" dirty="0" smtClean="0">
                <a:solidFill>
                  <a:srgbClr val="002C42"/>
                </a:solidFill>
                <a:latin typeface="微软雅黑" pitchFamily="34" charset="-122"/>
                <a:ea typeface="微软雅黑" pitchFamily="34" charset="-122"/>
              </a:rPr>
              <a:t>选题依据</a:t>
            </a:r>
            <a:endParaRPr lang="en-US" altLang="zh-CN" b="1" dirty="0">
              <a:solidFill>
                <a:srgbClr val="002C42"/>
              </a:solidFill>
              <a:latin typeface="微软雅黑" pitchFamily="34" charset="-122"/>
              <a:ea typeface="微软雅黑" pitchFamily="34" charset="-122"/>
            </a:endParaRPr>
          </a:p>
        </p:txBody>
      </p:sp>
      <p:sp>
        <p:nvSpPr>
          <p:cNvPr id="2" name="矩形 1"/>
          <p:cNvSpPr/>
          <p:nvPr/>
        </p:nvSpPr>
        <p:spPr>
          <a:xfrm>
            <a:off x="179512" y="833471"/>
            <a:ext cx="8280920" cy="369333"/>
          </a:xfrm>
          <a:prstGeom prst="rect">
            <a:avLst/>
          </a:prstGeom>
        </p:spPr>
        <p:txBody>
          <a:bodyPr wrap="square">
            <a:spAutoFit/>
          </a:bodyPr>
          <a:lstStyle/>
          <a:p>
            <a:r>
              <a:rPr lang="zh-CN" altLang="zh-CN" dirty="0"/>
              <a:t>江苏金智教育信息股份</a:t>
            </a:r>
            <a:r>
              <a:rPr lang="zh-CN" altLang="zh-CN" dirty="0" smtClean="0"/>
              <a:t>有限公司</a:t>
            </a:r>
            <a:r>
              <a:rPr lang="zh-CN" altLang="en-US" dirty="0" smtClean="0"/>
              <a:t> </a:t>
            </a:r>
            <a:r>
              <a:rPr lang="en-US" altLang="zh-CN" dirty="0" smtClean="0"/>
              <a:t>-</a:t>
            </a:r>
            <a:r>
              <a:rPr lang="zh-CN" altLang="en-US" dirty="0" smtClean="0"/>
              <a:t> </a:t>
            </a:r>
            <a:r>
              <a:rPr lang="zh-CN" altLang="zh-CN" dirty="0" smtClean="0"/>
              <a:t>学</a:t>
            </a:r>
            <a:r>
              <a:rPr lang="zh-CN" altLang="zh-CN" dirty="0"/>
              <a:t>程</a:t>
            </a:r>
            <a:r>
              <a:rPr lang="zh-CN" altLang="zh-CN" dirty="0" smtClean="0"/>
              <a:t>链</a:t>
            </a:r>
            <a:r>
              <a:rPr lang="zh-CN" altLang="zh-CN" dirty="0"/>
              <a:t>（</a:t>
            </a:r>
            <a:r>
              <a:rPr lang="en-US" altLang="zh-CN" dirty="0"/>
              <a:t>E-portfolio Chain</a:t>
            </a:r>
            <a:r>
              <a:rPr lang="zh-CN" altLang="zh-CN" dirty="0"/>
              <a:t>） </a:t>
            </a:r>
            <a:r>
              <a:rPr lang="zh-CN" altLang="zh-CN" dirty="0" smtClean="0"/>
              <a:t> </a:t>
            </a:r>
            <a:endParaRPr lang="zh-CN" altLang="en-US" dirty="0"/>
          </a:p>
        </p:txBody>
      </p:sp>
      <p:sp>
        <p:nvSpPr>
          <p:cNvPr id="7" name="矩形 6"/>
          <p:cNvSpPr/>
          <p:nvPr/>
        </p:nvSpPr>
        <p:spPr>
          <a:xfrm>
            <a:off x="3059832" y="1524136"/>
            <a:ext cx="5112568" cy="1694892"/>
          </a:xfrm>
          <a:prstGeom prst="rect">
            <a:avLst/>
          </a:prstGeom>
          <a:noFill/>
          <a:ln>
            <a:solidFill>
              <a:srgbClr val="002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5"/>
          <p:cNvSpPr/>
          <p:nvPr/>
        </p:nvSpPr>
        <p:spPr>
          <a:xfrm rot="5400000">
            <a:off x="952246" y="1471484"/>
            <a:ext cx="1694893" cy="1800200"/>
          </a:xfrm>
          <a:custGeom>
            <a:avLst/>
            <a:gdLst/>
            <a:ahLst/>
            <a:cxnLst/>
            <a:rect l="l" t="t" r="r" b="b"/>
            <a:pathLst>
              <a:path w="1450218" h="1860602">
                <a:moveTo>
                  <a:pt x="0" y="1860602"/>
                </a:moveTo>
                <a:lnTo>
                  <a:pt x="0" y="132410"/>
                </a:lnTo>
                <a:lnTo>
                  <a:pt x="582757" y="132410"/>
                </a:lnTo>
                <a:lnTo>
                  <a:pt x="725109" y="0"/>
                </a:lnTo>
                <a:lnTo>
                  <a:pt x="867461" y="132410"/>
                </a:lnTo>
                <a:lnTo>
                  <a:pt x="1450218" y="132410"/>
                </a:lnTo>
                <a:lnTo>
                  <a:pt x="1450218" y="1860602"/>
                </a:lnTo>
                <a:close/>
              </a:path>
            </a:pathLst>
          </a:custGeom>
          <a:gradFill>
            <a:gsLst>
              <a:gs pos="100000">
                <a:srgbClr val="002C42"/>
              </a:gs>
              <a:gs pos="25000">
                <a:srgbClr val="004060"/>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29"/>
          <p:cNvSpPr txBox="1"/>
          <p:nvPr/>
        </p:nvSpPr>
        <p:spPr>
          <a:xfrm>
            <a:off x="1335087" y="2282924"/>
            <a:ext cx="773587" cy="246221"/>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1600" b="1" spc="300" dirty="0" smtClean="0"/>
              <a:t>存证链</a:t>
            </a:r>
            <a:endParaRPr lang="zh-CN" altLang="en-US" sz="1600" b="1" spc="300" dirty="0"/>
          </a:p>
        </p:txBody>
      </p:sp>
      <p:sp>
        <p:nvSpPr>
          <p:cNvPr id="11" name="矩形 10"/>
          <p:cNvSpPr/>
          <p:nvPr/>
        </p:nvSpPr>
        <p:spPr>
          <a:xfrm>
            <a:off x="953549" y="3435052"/>
            <a:ext cx="5020542" cy="1296142"/>
          </a:xfrm>
          <a:prstGeom prst="rect">
            <a:avLst/>
          </a:prstGeom>
          <a:noFill/>
          <a:ln>
            <a:solidFill>
              <a:srgbClr val="002C4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30"/>
          <p:cNvSpPr/>
          <p:nvPr/>
        </p:nvSpPr>
        <p:spPr>
          <a:xfrm rot="16200000" flipH="1">
            <a:off x="6534056" y="3092850"/>
            <a:ext cx="1258339" cy="2018354"/>
          </a:xfrm>
          <a:custGeom>
            <a:avLst/>
            <a:gdLst/>
            <a:ahLst/>
            <a:cxnLst/>
            <a:rect l="l" t="t" r="r" b="b"/>
            <a:pathLst>
              <a:path w="1450218" h="1860602">
                <a:moveTo>
                  <a:pt x="0" y="132410"/>
                </a:moveTo>
                <a:lnTo>
                  <a:pt x="0" y="1860602"/>
                </a:lnTo>
                <a:lnTo>
                  <a:pt x="1450218" y="1860602"/>
                </a:lnTo>
                <a:lnTo>
                  <a:pt x="1450218" y="132410"/>
                </a:lnTo>
                <a:lnTo>
                  <a:pt x="867461" y="132410"/>
                </a:lnTo>
                <a:lnTo>
                  <a:pt x="725109" y="0"/>
                </a:lnTo>
                <a:lnTo>
                  <a:pt x="582757" y="132410"/>
                </a:lnTo>
                <a:close/>
              </a:path>
            </a:pathLst>
          </a:custGeom>
          <a:gradFill>
            <a:gsLst>
              <a:gs pos="100000">
                <a:srgbClr val="002C42"/>
              </a:gs>
              <a:gs pos="25000">
                <a:srgbClr val="004060"/>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32"/>
          <p:cNvSpPr txBox="1"/>
          <p:nvPr/>
        </p:nvSpPr>
        <p:spPr>
          <a:xfrm>
            <a:off x="6804249" y="3924822"/>
            <a:ext cx="949406" cy="246221"/>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1600" b="1" spc="300" dirty="0" smtClean="0"/>
              <a:t>身份链</a:t>
            </a:r>
            <a:endParaRPr lang="zh-CN" altLang="en-US" sz="1600" b="1" spc="300" dirty="0"/>
          </a:p>
        </p:txBody>
      </p:sp>
      <p:sp>
        <p:nvSpPr>
          <p:cNvPr id="14" name="TextBox 33"/>
          <p:cNvSpPr txBox="1"/>
          <p:nvPr/>
        </p:nvSpPr>
        <p:spPr>
          <a:xfrm>
            <a:off x="1333120" y="3886583"/>
            <a:ext cx="4261400" cy="430887"/>
          </a:xfrm>
          <a:prstGeom prst="rect">
            <a:avLst/>
          </a:prstGeom>
          <a:noFill/>
        </p:spPr>
        <p:txBody>
          <a:bodyPr wrap="square" lIns="0" tIns="0" rIns="0" bIns="0" rtlCol="0">
            <a:spAutoFit/>
          </a:bodyPr>
          <a:lstStyle/>
          <a:p>
            <a:r>
              <a:rPr lang="zh-CN" altLang="zh-CN" sz="1400" dirty="0"/>
              <a:t>将学生的数字身份存证于区块链上，用于个人身份</a:t>
            </a:r>
            <a:r>
              <a:rPr lang="zh-CN" altLang="zh-CN" sz="1400" dirty="0" smtClean="0"/>
              <a:t>管理</a:t>
            </a:r>
            <a:r>
              <a:rPr lang="zh-CN" altLang="en-US" sz="1400" dirty="0" smtClean="0"/>
              <a:t>，数据授权服务</a:t>
            </a:r>
            <a:r>
              <a:rPr lang="zh-CN" altLang="zh-CN" sz="1400" dirty="0" smtClean="0"/>
              <a:t>和</a:t>
            </a:r>
            <a:r>
              <a:rPr lang="zh-CN" altLang="zh-CN" sz="1400" dirty="0"/>
              <a:t>数据</a:t>
            </a:r>
            <a:r>
              <a:rPr lang="zh-CN" altLang="zh-CN" sz="1400" dirty="0" smtClean="0"/>
              <a:t>隐私管理 </a:t>
            </a:r>
            <a:endParaRPr lang="en-US" altLang="zh-CN" sz="1400" dirty="0">
              <a:solidFill>
                <a:srgbClr val="002C42"/>
              </a:solidFill>
              <a:latin typeface="微软雅黑" pitchFamily="34" charset="-122"/>
              <a:ea typeface="微软雅黑" pitchFamily="34" charset="-122"/>
            </a:endParaRPr>
          </a:p>
        </p:txBody>
      </p:sp>
      <p:sp>
        <p:nvSpPr>
          <p:cNvPr id="15" name="矩形 14"/>
          <p:cNvSpPr/>
          <p:nvPr/>
        </p:nvSpPr>
        <p:spPr>
          <a:xfrm>
            <a:off x="3377405" y="1563241"/>
            <a:ext cx="4512075" cy="1521827"/>
          </a:xfrm>
          <a:prstGeom prst="rect">
            <a:avLst/>
          </a:prstGeom>
        </p:spPr>
        <p:txBody>
          <a:bodyPr wrap="square">
            <a:spAutoFit/>
          </a:bodyPr>
          <a:lstStyle/>
          <a:p>
            <a:pPr marL="285750" indent="-285750">
              <a:lnSpc>
                <a:spcPct val="150000"/>
              </a:lnSpc>
              <a:buFont typeface="Wingdings" charset="2"/>
              <a:buChar char="ü"/>
            </a:pPr>
            <a:r>
              <a:rPr lang="zh-CN" altLang="zh-CN" sz="1600" kern="100" dirty="0" smtClean="0">
                <a:solidFill>
                  <a:srgbClr val="000000"/>
                </a:solidFill>
                <a:latin typeface="Times New Roman" charset="0"/>
                <a:ea typeface="宋体" charset="-122"/>
                <a:cs typeface="Times New Roman" charset="0"/>
              </a:rPr>
              <a:t>为</a:t>
            </a:r>
            <a:r>
              <a:rPr lang="zh-CN" altLang="zh-CN" sz="1600" kern="100" dirty="0">
                <a:solidFill>
                  <a:srgbClr val="000000"/>
                </a:solidFill>
                <a:latin typeface="Times New Roman" charset="0"/>
                <a:ea typeface="宋体" charset="-122"/>
                <a:cs typeface="Times New Roman" charset="0"/>
              </a:rPr>
              <a:t>学校提供学历数据的存证</a:t>
            </a:r>
            <a:r>
              <a:rPr lang="zh-CN" altLang="zh-CN" sz="1600" kern="100" dirty="0" smtClean="0">
                <a:solidFill>
                  <a:srgbClr val="000000"/>
                </a:solidFill>
                <a:latin typeface="Times New Roman" charset="0"/>
                <a:ea typeface="宋体" charset="-122"/>
                <a:cs typeface="Times New Roman" charset="0"/>
              </a:rPr>
              <a:t>服务</a:t>
            </a:r>
            <a:endParaRPr lang="en-US" altLang="zh-CN" sz="1600" kern="100" dirty="0" smtClean="0">
              <a:solidFill>
                <a:srgbClr val="000000"/>
              </a:solidFill>
              <a:latin typeface="Times New Roman" charset="0"/>
              <a:ea typeface="宋体" charset="-122"/>
              <a:cs typeface="Times New Roman" charset="0"/>
            </a:endParaRPr>
          </a:p>
          <a:p>
            <a:pPr marL="285750" indent="-285750">
              <a:lnSpc>
                <a:spcPct val="150000"/>
              </a:lnSpc>
              <a:buFont typeface="Wingdings" charset="2"/>
              <a:buChar char="ü"/>
            </a:pPr>
            <a:r>
              <a:rPr lang="zh-CN" altLang="zh-CN" sz="1600" kern="100" dirty="0" smtClean="0">
                <a:solidFill>
                  <a:srgbClr val="000000"/>
                </a:solidFill>
                <a:latin typeface="Times New Roman" charset="0"/>
                <a:ea typeface="宋体" charset="-122"/>
                <a:cs typeface="Times New Roman" charset="0"/>
              </a:rPr>
              <a:t>为</a:t>
            </a:r>
            <a:r>
              <a:rPr lang="zh-CN" altLang="zh-CN" sz="1600" kern="100" dirty="0">
                <a:solidFill>
                  <a:srgbClr val="000000"/>
                </a:solidFill>
                <a:latin typeface="Times New Roman" charset="0"/>
                <a:ea typeface="宋体" charset="-122"/>
                <a:cs typeface="Times New Roman" charset="0"/>
              </a:rPr>
              <a:t>学生提供学历数据隐私保护与分享</a:t>
            </a:r>
            <a:r>
              <a:rPr lang="zh-CN" altLang="zh-CN" sz="1600" kern="100" dirty="0" smtClean="0">
                <a:solidFill>
                  <a:srgbClr val="000000"/>
                </a:solidFill>
                <a:latin typeface="Times New Roman" charset="0"/>
                <a:ea typeface="宋体" charset="-122"/>
                <a:cs typeface="Times New Roman" charset="0"/>
              </a:rPr>
              <a:t>服务</a:t>
            </a:r>
            <a:endParaRPr lang="en-US" altLang="zh-CN" sz="1600" kern="100" dirty="0" smtClean="0">
              <a:solidFill>
                <a:srgbClr val="000000"/>
              </a:solidFill>
              <a:latin typeface="Times New Roman" charset="0"/>
              <a:ea typeface="宋体" charset="-122"/>
              <a:cs typeface="Times New Roman" charset="0"/>
            </a:endParaRPr>
          </a:p>
          <a:p>
            <a:pPr marL="285750" indent="-285750">
              <a:lnSpc>
                <a:spcPct val="150000"/>
              </a:lnSpc>
              <a:buFont typeface="Wingdings" charset="2"/>
              <a:buChar char="ü"/>
            </a:pPr>
            <a:r>
              <a:rPr lang="zh-CN" altLang="zh-CN" sz="1600" kern="100" dirty="0" smtClean="0">
                <a:solidFill>
                  <a:srgbClr val="000000"/>
                </a:solidFill>
                <a:latin typeface="Times New Roman" charset="0"/>
                <a:ea typeface="宋体" charset="-122"/>
                <a:cs typeface="Times New Roman" charset="0"/>
              </a:rPr>
              <a:t>为</a:t>
            </a:r>
            <a:r>
              <a:rPr lang="zh-CN" altLang="zh-CN" sz="1600" kern="100" dirty="0">
                <a:solidFill>
                  <a:srgbClr val="000000"/>
                </a:solidFill>
                <a:latin typeface="Times New Roman" charset="0"/>
                <a:ea typeface="宋体" charset="-122"/>
                <a:cs typeface="Times New Roman" charset="0"/>
              </a:rPr>
              <a:t>用人单位提供学历数据的在线鉴证</a:t>
            </a:r>
            <a:r>
              <a:rPr lang="zh-CN" altLang="zh-CN" sz="1600" kern="100" dirty="0" smtClean="0">
                <a:solidFill>
                  <a:srgbClr val="000000"/>
                </a:solidFill>
                <a:latin typeface="Times New Roman" charset="0"/>
                <a:ea typeface="宋体" charset="-122"/>
                <a:cs typeface="Times New Roman" charset="0"/>
              </a:rPr>
              <a:t>服务</a:t>
            </a:r>
            <a:endParaRPr lang="en-US" altLang="zh-CN" sz="1600" kern="100" dirty="0">
              <a:solidFill>
                <a:srgbClr val="000000"/>
              </a:solidFill>
              <a:latin typeface="Times New Roman" charset="0"/>
              <a:ea typeface="宋体" charset="-122"/>
              <a:cs typeface="Times New Roman" charset="0"/>
            </a:endParaRPr>
          </a:p>
          <a:p>
            <a:pPr marL="285750" indent="-285750">
              <a:lnSpc>
                <a:spcPct val="150000"/>
              </a:lnSpc>
              <a:buFont typeface="Wingdings" charset="2"/>
              <a:buChar char="ü"/>
            </a:pPr>
            <a:r>
              <a:rPr lang="zh-CN" altLang="zh-CN" sz="1600" kern="100" dirty="0" smtClean="0">
                <a:solidFill>
                  <a:srgbClr val="000000"/>
                </a:solidFill>
                <a:latin typeface="Times New Roman" charset="0"/>
                <a:ea typeface="宋体" charset="-122"/>
                <a:cs typeface="Times New Roman" charset="0"/>
              </a:rPr>
              <a:t>为</a:t>
            </a:r>
            <a:r>
              <a:rPr lang="zh-CN" altLang="zh-CN" sz="1600" kern="100" dirty="0">
                <a:solidFill>
                  <a:srgbClr val="000000"/>
                </a:solidFill>
                <a:latin typeface="Times New Roman" charset="0"/>
                <a:ea typeface="宋体" charset="-122"/>
                <a:cs typeface="Times New Roman" charset="0"/>
              </a:rPr>
              <a:t>数据分析机构提供授权后的数据获取</a:t>
            </a:r>
            <a:r>
              <a:rPr lang="zh-CN" altLang="zh-CN" sz="1600" kern="100" dirty="0" smtClean="0">
                <a:solidFill>
                  <a:srgbClr val="000000"/>
                </a:solidFill>
                <a:latin typeface="Times New Roman" charset="0"/>
                <a:ea typeface="宋体" charset="-122"/>
                <a:cs typeface="Times New Roman" charset="0"/>
              </a:rPr>
              <a:t>服务</a:t>
            </a:r>
            <a:r>
              <a:rPr lang="zh-CN" altLang="zh-CN" sz="1600" dirty="0" smtClean="0"/>
              <a:t> </a:t>
            </a:r>
            <a:endParaRPr lang="zh-CN" altLang="en-US" sz="1600" dirty="0"/>
          </a:p>
        </p:txBody>
      </p:sp>
      <p:sp>
        <p:nvSpPr>
          <p:cNvPr id="16" name="文本框 15"/>
          <p:cNvSpPr txBox="1"/>
          <p:nvPr/>
        </p:nvSpPr>
        <p:spPr>
          <a:xfrm>
            <a:off x="8748464" y="4834780"/>
            <a:ext cx="269626" cy="276999"/>
          </a:xfrm>
          <a:prstGeom prst="rect">
            <a:avLst/>
          </a:prstGeom>
          <a:noFill/>
        </p:spPr>
        <p:txBody>
          <a:bodyPr wrap="none" rtlCol="0">
            <a:spAutoFit/>
          </a:bodyPr>
          <a:lstStyle/>
          <a:p>
            <a:r>
              <a:rPr kumimoji="1" lang="en-US" altLang="zh-CN" sz="1200" dirty="0" smtClean="0"/>
              <a:t>5</a:t>
            </a:r>
            <a:endParaRPr kumimoji="1" lang="zh-CN" altLang="en-US" sz="1200" dirty="0"/>
          </a:p>
        </p:txBody>
      </p:sp>
    </p:spTree>
    <p:extLst>
      <p:ext uri="{BB962C8B-B14F-4D97-AF65-F5344CB8AC3E}">
        <p14:creationId xmlns:p14="http://schemas.microsoft.com/office/powerpoint/2010/main" val="72007586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2" presetClass="entr" presetSubtype="8"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0-#ppt_w/2"/>
                                          </p:val>
                                        </p:tav>
                                        <p:tav tm="100000">
                                          <p:val>
                                            <p:strVal val="#ppt_x"/>
                                          </p:val>
                                        </p:tav>
                                      </p:tavLst>
                                    </p:anim>
                                    <p:anim calcmode="lin" valueType="num">
                                      <p:cBhvr additive="base">
                                        <p:cTn id="21" dur="500" fill="hold"/>
                                        <p:tgtEl>
                                          <p:spTgt spid="11"/>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0-#ppt_w/2"/>
                                          </p:val>
                                        </p:tav>
                                        <p:tav tm="100000">
                                          <p:val>
                                            <p:strVal val="#ppt_x"/>
                                          </p:val>
                                        </p:tav>
                                      </p:tavLst>
                                    </p:anim>
                                    <p:anim calcmode="lin" valueType="num">
                                      <p:cBhvr additive="base">
                                        <p:cTn id="25" dur="500" fill="hold"/>
                                        <p:tgtEl>
                                          <p:spTgt spid="14"/>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additive="base">
                                        <p:cTn id="28" dur="500" fill="hold"/>
                                        <p:tgtEl>
                                          <p:spTgt spid="13"/>
                                        </p:tgtEl>
                                        <p:attrNameLst>
                                          <p:attrName>ppt_x</p:attrName>
                                        </p:attrNameLst>
                                      </p:cBhvr>
                                      <p:tavLst>
                                        <p:tav tm="0">
                                          <p:val>
                                            <p:strVal val="1+#ppt_w/2"/>
                                          </p:val>
                                        </p:tav>
                                        <p:tav tm="100000">
                                          <p:val>
                                            <p:strVal val="#ppt_x"/>
                                          </p:val>
                                        </p:tav>
                                      </p:tavLst>
                                    </p:anim>
                                    <p:anim calcmode="lin" valueType="num">
                                      <p:cBhvr additive="base">
                                        <p:cTn id="29" dur="500" fill="hold"/>
                                        <p:tgtEl>
                                          <p:spTgt spid="13"/>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500" fill="hold"/>
                                        <p:tgtEl>
                                          <p:spTgt spid="12"/>
                                        </p:tgtEl>
                                        <p:attrNameLst>
                                          <p:attrName>ppt_x</p:attrName>
                                        </p:attrNameLst>
                                      </p:cBhvr>
                                      <p:tavLst>
                                        <p:tav tm="0">
                                          <p:val>
                                            <p:strVal val="1+#ppt_w/2"/>
                                          </p:val>
                                        </p:tav>
                                        <p:tav tm="100000">
                                          <p:val>
                                            <p:strVal val="#ppt_x"/>
                                          </p:val>
                                        </p:tav>
                                      </p:tavLst>
                                    </p:anim>
                                    <p:anim calcmode="lin" valueType="num">
                                      <p:cBhvr additive="base">
                                        <p:cTn id="3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p:bldP spid="11" grpId="0" animBg="1"/>
      <p:bldP spid="12" grpId="0" animBg="1"/>
      <p:bldP spid="13"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4"/>
          <p:cNvSpPr/>
          <p:nvPr/>
        </p:nvSpPr>
        <p:spPr>
          <a:xfrm flipV="1">
            <a:off x="976" y="2734541"/>
            <a:ext cx="3171816" cy="189637"/>
          </a:xfrm>
          <a:custGeom>
            <a:avLst/>
            <a:gdLst/>
            <a:ahLst/>
            <a:cxnLst/>
            <a:rect l="l" t="t" r="r" b="b"/>
            <a:pathLst>
              <a:path w="4571707" h="242218">
                <a:moveTo>
                  <a:pt x="0" y="242218"/>
                </a:moveTo>
                <a:lnTo>
                  <a:pt x="4571707" y="242218"/>
                </a:lnTo>
                <a:lnTo>
                  <a:pt x="4571707" y="0"/>
                </a:lnTo>
                <a:lnTo>
                  <a:pt x="0" y="0"/>
                </a:lnTo>
                <a:close/>
              </a:path>
            </a:pathLst>
          </a:custGeom>
          <a:solidFill>
            <a:srgbClr val="002C42"/>
          </a:solidFill>
          <a:ln>
            <a:noFill/>
          </a:ln>
        </p:spPr>
        <p:style>
          <a:lnRef idx="2">
            <a:schemeClr val="accent5">
              <a:shade val="50000"/>
            </a:schemeClr>
          </a:lnRef>
          <a:fillRef idx="1">
            <a:schemeClr val="accent5"/>
          </a:fillRef>
          <a:effectRef idx="0">
            <a:schemeClr val="accent5"/>
          </a:effectRef>
          <a:fontRef idx="minor">
            <a:schemeClr val="lt1"/>
          </a:fontRef>
        </p:style>
        <p:txBody>
          <a:bodyPr lIns="70564" tIns="35282" rIns="70564" bIns="35282" rtlCol="0" anchor="ctr"/>
          <a:lstStyle/>
          <a:p>
            <a:pPr algn="ctr"/>
            <a:endParaRPr lang="en-US">
              <a:solidFill>
                <a:schemeClr val="lt1"/>
              </a:solidFill>
            </a:endParaRPr>
          </a:p>
        </p:txBody>
      </p:sp>
      <p:grpSp>
        <p:nvGrpSpPr>
          <p:cNvPr id="3" name="组合 2"/>
          <p:cNvGrpSpPr/>
          <p:nvPr/>
        </p:nvGrpSpPr>
        <p:grpSpPr>
          <a:xfrm>
            <a:off x="2627784" y="2735643"/>
            <a:ext cx="1339514" cy="1338488"/>
            <a:chOff x="3403857" y="4543565"/>
            <a:chExt cx="1735762" cy="1734334"/>
          </a:xfrm>
        </p:grpSpPr>
        <p:sp>
          <p:nvSpPr>
            <p:cNvPr id="4" name="椭圆 3"/>
            <p:cNvSpPr/>
            <p:nvPr/>
          </p:nvSpPr>
          <p:spPr>
            <a:xfrm flipV="1">
              <a:off x="3403857" y="4543565"/>
              <a:ext cx="1735762" cy="1734334"/>
            </a:xfrm>
            <a:prstGeom prst="ellipse">
              <a:avLst/>
            </a:prstGeom>
            <a:solidFill>
              <a:srgbClr val="002C42"/>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solidFill>
                  <a:srgbClr val="002C42"/>
                </a:solidFill>
                <a:latin typeface="微软雅黑" pitchFamily="34" charset="-122"/>
                <a:ea typeface="微软雅黑" pitchFamily="34" charset="-122"/>
              </a:endParaRPr>
            </a:p>
          </p:txBody>
        </p:sp>
        <p:sp>
          <p:nvSpPr>
            <p:cNvPr id="5" name="椭圆 4"/>
            <p:cNvSpPr/>
            <p:nvPr/>
          </p:nvSpPr>
          <p:spPr>
            <a:xfrm rot="10800000" flipV="1">
              <a:off x="3612287" y="4786205"/>
              <a:ext cx="1284515" cy="1284516"/>
            </a:xfrm>
            <a:prstGeom prst="ellipse">
              <a:avLst/>
            </a:prstGeom>
            <a:solidFill>
              <a:schemeClr val="bg1">
                <a:lumMod val="95000"/>
              </a:schemeClr>
            </a:solidFill>
            <a:ln w="25400" cap="flat" cmpd="sng" algn="ctr">
              <a:noFill/>
              <a:prstDash val="solid"/>
            </a:ln>
            <a:effectLst/>
          </p:spPr>
          <p:txBody>
            <a:bodyPr tIns="36000" anchor="ctr" anchorCtr="1"/>
            <a:lstStyle/>
            <a:p>
              <a:pPr lvl="0" algn="ctr">
                <a:defRPr/>
              </a:pPr>
              <a:r>
                <a:rPr lang="en-US" altLang="zh-CN" sz="3100" b="1" kern="0" dirty="0">
                  <a:solidFill>
                    <a:srgbClr val="002C42"/>
                  </a:solidFill>
                  <a:latin typeface="微软雅黑" pitchFamily="34" charset="-122"/>
                  <a:ea typeface="微软雅黑" pitchFamily="34" charset="-122"/>
                </a:rPr>
                <a:t>02</a:t>
              </a:r>
              <a:endParaRPr lang="zh-CN" altLang="en-US" sz="3100" b="1" kern="0" dirty="0">
                <a:solidFill>
                  <a:srgbClr val="002C42"/>
                </a:solidFill>
                <a:latin typeface="微软雅黑" pitchFamily="34" charset="-122"/>
                <a:ea typeface="微软雅黑" pitchFamily="34" charset="-122"/>
              </a:endParaRPr>
            </a:p>
          </p:txBody>
        </p:sp>
      </p:grpSp>
      <p:sp>
        <p:nvSpPr>
          <p:cNvPr id="6" name="矩形 14"/>
          <p:cNvSpPr/>
          <p:nvPr/>
        </p:nvSpPr>
        <p:spPr>
          <a:xfrm>
            <a:off x="976" y="2326775"/>
            <a:ext cx="5401154" cy="189637"/>
          </a:xfrm>
          <a:custGeom>
            <a:avLst/>
            <a:gdLst/>
            <a:ahLst/>
            <a:cxnLst/>
            <a:rect l="l" t="t" r="r" b="b"/>
            <a:pathLst>
              <a:path w="4571707" h="242218">
                <a:moveTo>
                  <a:pt x="0" y="0"/>
                </a:moveTo>
                <a:lnTo>
                  <a:pt x="4571707" y="0"/>
                </a:lnTo>
                <a:lnTo>
                  <a:pt x="4571707" y="242218"/>
                </a:lnTo>
                <a:lnTo>
                  <a:pt x="0" y="242218"/>
                </a:lnTo>
                <a:close/>
              </a:path>
            </a:pathLst>
          </a:custGeom>
          <a:solidFill>
            <a:srgbClr val="002C42"/>
          </a:solidFill>
          <a:ln>
            <a:noFill/>
          </a:ln>
        </p:spPr>
        <p:style>
          <a:lnRef idx="2">
            <a:schemeClr val="accent6">
              <a:shade val="50000"/>
            </a:schemeClr>
          </a:lnRef>
          <a:fillRef idx="1">
            <a:schemeClr val="accent6"/>
          </a:fillRef>
          <a:effectRef idx="0">
            <a:schemeClr val="accent6"/>
          </a:effectRef>
          <a:fontRef idx="minor">
            <a:schemeClr val="lt1"/>
          </a:fontRef>
        </p:style>
        <p:txBody>
          <a:bodyPr lIns="70564" tIns="35282" rIns="70564" bIns="35282" rtlCol="0" anchor="ctr"/>
          <a:lstStyle/>
          <a:p>
            <a:pPr algn="ctr"/>
            <a:endParaRPr lang="en-US">
              <a:solidFill>
                <a:schemeClr val="lt1"/>
              </a:solidFill>
            </a:endParaRPr>
          </a:p>
        </p:txBody>
      </p:sp>
      <p:grpSp>
        <p:nvGrpSpPr>
          <p:cNvPr id="7" name="组合 6"/>
          <p:cNvGrpSpPr/>
          <p:nvPr/>
        </p:nvGrpSpPr>
        <p:grpSpPr>
          <a:xfrm>
            <a:off x="4732373" y="1180020"/>
            <a:ext cx="1339514" cy="1339591"/>
            <a:chOff x="6131016" y="674750"/>
            <a:chExt cx="1735762" cy="1735763"/>
          </a:xfrm>
        </p:grpSpPr>
        <p:sp>
          <p:nvSpPr>
            <p:cNvPr id="8" name="椭圆 7"/>
            <p:cNvSpPr/>
            <p:nvPr/>
          </p:nvSpPr>
          <p:spPr>
            <a:xfrm>
              <a:off x="6131016" y="674750"/>
              <a:ext cx="1735762" cy="1735763"/>
            </a:xfrm>
            <a:prstGeom prst="ellipse">
              <a:avLst/>
            </a:prstGeom>
            <a:solidFill>
              <a:srgbClr val="002C4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rgbClr val="002C42"/>
                </a:solidFill>
                <a:latin typeface="微软雅黑" pitchFamily="34" charset="-122"/>
                <a:ea typeface="微软雅黑" pitchFamily="34" charset="-122"/>
              </a:endParaRPr>
            </a:p>
          </p:txBody>
        </p:sp>
        <p:sp>
          <p:nvSpPr>
            <p:cNvPr id="9" name="椭圆 8"/>
            <p:cNvSpPr/>
            <p:nvPr/>
          </p:nvSpPr>
          <p:spPr>
            <a:xfrm>
              <a:off x="6355778" y="899818"/>
              <a:ext cx="1284515" cy="1284516"/>
            </a:xfrm>
            <a:prstGeom prst="ellipse">
              <a:avLst/>
            </a:prstGeom>
            <a:solidFill>
              <a:schemeClr val="bg1">
                <a:lumMod val="95000"/>
              </a:schemeClr>
            </a:solidFill>
            <a:ln w="25400" cap="flat" cmpd="sng" algn="ctr">
              <a:noFill/>
              <a:prstDash val="solid"/>
            </a:ln>
            <a:effectLst/>
          </p:spPr>
          <p:txBody>
            <a:bodyPr tIns="36000" anchor="ctr"/>
            <a:lstStyle/>
            <a:p>
              <a:pPr lvl="0" algn="ctr">
                <a:defRPr/>
              </a:pPr>
              <a:r>
                <a:rPr lang="en-US" altLang="zh-CN" sz="3100" b="1" kern="0" dirty="0">
                  <a:solidFill>
                    <a:srgbClr val="002C42"/>
                  </a:solidFill>
                  <a:latin typeface="微软雅黑" pitchFamily="34" charset="-122"/>
                  <a:ea typeface="微软雅黑" pitchFamily="34" charset="-122"/>
                </a:rPr>
                <a:t>01</a:t>
              </a:r>
              <a:endParaRPr lang="zh-CN" altLang="en-US" sz="3100" b="1" kern="0" dirty="0">
                <a:solidFill>
                  <a:srgbClr val="002C42"/>
                </a:solidFill>
                <a:latin typeface="微软雅黑" pitchFamily="34" charset="-122"/>
                <a:ea typeface="微软雅黑" pitchFamily="34" charset="-122"/>
              </a:endParaRPr>
            </a:p>
          </p:txBody>
        </p:sp>
      </p:grpSp>
      <p:sp>
        <p:nvSpPr>
          <p:cNvPr id="10" name="矩形 14"/>
          <p:cNvSpPr/>
          <p:nvPr/>
        </p:nvSpPr>
        <p:spPr>
          <a:xfrm flipV="1">
            <a:off x="4704739" y="2734540"/>
            <a:ext cx="4439261" cy="189637"/>
          </a:xfrm>
          <a:custGeom>
            <a:avLst/>
            <a:gdLst/>
            <a:ahLst/>
            <a:cxnLst/>
            <a:rect l="l" t="t" r="r" b="b"/>
            <a:pathLst>
              <a:path w="4571707" h="242218">
                <a:moveTo>
                  <a:pt x="0" y="242218"/>
                </a:moveTo>
                <a:lnTo>
                  <a:pt x="4571707" y="242218"/>
                </a:lnTo>
                <a:lnTo>
                  <a:pt x="4571707" y="0"/>
                </a:lnTo>
                <a:lnTo>
                  <a:pt x="0" y="0"/>
                </a:lnTo>
                <a:close/>
              </a:path>
            </a:pathLst>
          </a:custGeom>
          <a:solidFill>
            <a:srgbClr val="002C42"/>
          </a:solidFill>
          <a:ln>
            <a:noFill/>
          </a:ln>
        </p:spPr>
        <p:style>
          <a:lnRef idx="2">
            <a:schemeClr val="dk1">
              <a:shade val="50000"/>
            </a:schemeClr>
          </a:lnRef>
          <a:fillRef idx="1">
            <a:schemeClr val="dk1"/>
          </a:fillRef>
          <a:effectRef idx="0">
            <a:schemeClr val="dk1"/>
          </a:effectRef>
          <a:fontRef idx="minor">
            <a:schemeClr val="lt1"/>
          </a:fontRef>
        </p:style>
        <p:txBody>
          <a:bodyPr lIns="70564" tIns="35282" rIns="70564" bIns="35282" rtlCol="0" anchor="ctr"/>
          <a:lstStyle/>
          <a:p>
            <a:pPr algn="ctr"/>
            <a:endParaRPr lang="en-US">
              <a:solidFill>
                <a:schemeClr val="lt1"/>
              </a:solidFill>
            </a:endParaRPr>
          </a:p>
        </p:txBody>
      </p:sp>
      <p:grpSp>
        <p:nvGrpSpPr>
          <p:cNvPr id="11" name="组合 10"/>
          <p:cNvGrpSpPr/>
          <p:nvPr/>
        </p:nvGrpSpPr>
        <p:grpSpPr>
          <a:xfrm>
            <a:off x="4168590" y="2735643"/>
            <a:ext cx="1339514" cy="1338488"/>
            <a:chOff x="5400457" y="4543565"/>
            <a:chExt cx="1735762" cy="1734334"/>
          </a:xfrm>
        </p:grpSpPr>
        <p:sp>
          <p:nvSpPr>
            <p:cNvPr id="12" name="椭圆 11"/>
            <p:cNvSpPr/>
            <p:nvPr/>
          </p:nvSpPr>
          <p:spPr>
            <a:xfrm flipV="1">
              <a:off x="5400457" y="4543565"/>
              <a:ext cx="1735762" cy="1734334"/>
            </a:xfrm>
            <a:prstGeom prst="ellipse">
              <a:avLst/>
            </a:prstGeom>
            <a:solidFill>
              <a:srgbClr val="002C4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002C42"/>
                </a:solidFill>
                <a:latin typeface="微软雅黑" pitchFamily="34" charset="-122"/>
                <a:ea typeface="微软雅黑" pitchFamily="34" charset="-122"/>
              </a:endParaRPr>
            </a:p>
          </p:txBody>
        </p:sp>
        <p:sp>
          <p:nvSpPr>
            <p:cNvPr id="13" name="椭圆 12"/>
            <p:cNvSpPr/>
            <p:nvPr/>
          </p:nvSpPr>
          <p:spPr>
            <a:xfrm rot="10800000" flipV="1">
              <a:off x="5643276" y="4768780"/>
              <a:ext cx="1284515" cy="1284516"/>
            </a:xfrm>
            <a:prstGeom prst="ellipse">
              <a:avLst/>
            </a:prstGeom>
            <a:solidFill>
              <a:schemeClr val="bg1">
                <a:lumMod val="95000"/>
              </a:schemeClr>
            </a:solidFill>
            <a:ln w="25400" cap="flat" cmpd="sng" algn="ctr">
              <a:noFill/>
              <a:prstDash val="solid"/>
            </a:ln>
            <a:effectLst/>
          </p:spPr>
          <p:txBody>
            <a:bodyPr tIns="36000" anchor="ctr"/>
            <a:lstStyle/>
            <a:p>
              <a:pPr lvl="0" algn="ctr">
                <a:defRPr/>
              </a:pPr>
              <a:r>
                <a:rPr lang="en-US" altLang="zh-CN" sz="3100" b="1" kern="0" dirty="0">
                  <a:solidFill>
                    <a:srgbClr val="002C42"/>
                  </a:solidFill>
                  <a:latin typeface="微软雅黑" pitchFamily="34" charset="-122"/>
                  <a:ea typeface="微软雅黑" pitchFamily="34" charset="-122"/>
                </a:rPr>
                <a:t>03</a:t>
              </a:r>
              <a:endParaRPr lang="zh-CN" altLang="en-US" sz="3100" b="1" kern="0" dirty="0">
                <a:solidFill>
                  <a:srgbClr val="002C42"/>
                </a:solidFill>
                <a:latin typeface="微软雅黑" pitchFamily="34" charset="-122"/>
                <a:ea typeface="微软雅黑" pitchFamily="34" charset="-122"/>
              </a:endParaRPr>
            </a:p>
          </p:txBody>
        </p:sp>
      </p:grpSp>
      <p:sp>
        <p:nvSpPr>
          <p:cNvPr id="14" name="TextBox 15"/>
          <p:cNvSpPr txBox="1"/>
          <p:nvPr/>
        </p:nvSpPr>
        <p:spPr>
          <a:xfrm>
            <a:off x="1475935" y="1573308"/>
            <a:ext cx="2604477" cy="251815"/>
          </a:xfrm>
          <a:prstGeom prst="rect">
            <a:avLst/>
          </a:prstGeom>
          <a:noFill/>
        </p:spPr>
        <p:txBody>
          <a:bodyPr wrap="square" lIns="70564" tIns="35282" rIns="70564" bIns="35282" rtlCol="0">
            <a:spAutoFit/>
          </a:bodyPr>
          <a:lstStyle/>
          <a:p>
            <a:pPr>
              <a:lnSpc>
                <a:spcPct val="130000"/>
              </a:lnSpc>
            </a:pPr>
            <a:endParaRPr lang="en-US" altLang="zh-CN" sz="1000" dirty="0">
              <a:solidFill>
                <a:srgbClr val="002C42"/>
              </a:solidFill>
              <a:latin typeface="微软雅黑" pitchFamily="34" charset="-122"/>
              <a:ea typeface="微软雅黑" pitchFamily="34" charset="-122"/>
            </a:endParaRPr>
          </a:p>
        </p:txBody>
      </p:sp>
      <p:sp>
        <p:nvSpPr>
          <p:cNvPr id="15" name="TextBox 16"/>
          <p:cNvSpPr txBox="1"/>
          <p:nvPr/>
        </p:nvSpPr>
        <p:spPr>
          <a:xfrm>
            <a:off x="2224560" y="1355901"/>
            <a:ext cx="2275432" cy="625251"/>
          </a:xfrm>
          <a:prstGeom prst="rect">
            <a:avLst/>
          </a:prstGeom>
          <a:noFill/>
        </p:spPr>
        <p:txBody>
          <a:bodyPr wrap="square" lIns="70564" tIns="35282" rIns="70564" bIns="35282" rtlCol="0">
            <a:spAutoFit/>
          </a:bodyPr>
          <a:lstStyle/>
          <a:p>
            <a:r>
              <a:rPr lang="zh-CN" altLang="en-US" sz="1200" b="1" dirty="0" smtClean="0"/>
              <a:t>实现</a:t>
            </a:r>
            <a:r>
              <a:rPr lang="zh-CN" altLang="zh-CN" sz="1200" b="1" dirty="0" smtClean="0"/>
              <a:t>个人</a:t>
            </a:r>
            <a:r>
              <a:rPr lang="zh-CN" altLang="en-US" sz="1200" b="1" dirty="0" smtClean="0"/>
              <a:t>学习经历数据存证</a:t>
            </a:r>
            <a:r>
              <a:rPr lang="zh-CN" altLang="zh-CN" sz="1200" b="1" dirty="0" smtClean="0"/>
              <a:t>，</a:t>
            </a:r>
            <a:r>
              <a:rPr lang="zh-CN" altLang="en-US" sz="1200" b="1" dirty="0"/>
              <a:t>而不</a:t>
            </a:r>
            <a:r>
              <a:rPr lang="zh-CN" altLang="en-US" sz="1200" b="1" dirty="0" smtClean="0"/>
              <a:t>是只是一</a:t>
            </a:r>
            <a:r>
              <a:rPr lang="zh-CN" altLang="en-US" sz="1200" b="1" dirty="0"/>
              <a:t>纸文凭</a:t>
            </a:r>
          </a:p>
          <a:p>
            <a:endParaRPr lang="zh-CN" altLang="en-US" sz="1200" b="1" dirty="0">
              <a:solidFill>
                <a:srgbClr val="002C42"/>
              </a:solidFill>
              <a:latin typeface="微软雅黑" pitchFamily="34" charset="-122"/>
              <a:ea typeface="微软雅黑" pitchFamily="34" charset="-122"/>
            </a:endParaRPr>
          </a:p>
        </p:txBody>
      </p:sp>
      <p:sp>
        <p:nvSpPr>
          <p:cNvPr id="17" name="TextBox 18"/>
          <p:cNvSpPr txBox="1"/>
          <p:nvPr/>
        </p:nvSpPr>
        <p:spPr>
          <a:xfrm>
            <a:off x="112839" y="4002579"/>
            <a:ext cx="2726192" cy="625251"/>
          </a:xfrm>
          <a:prstGeom prst="rect">
            <a:avLst/>
          </a:prstGeom>
          <a:noFill/>
        </p:spPr>
        <p:txBody>
          <a:bodyPr wrap="square" lIns="70564" tIns="35282" rIns="70564" bIns="35282" rtlCol="0">
            <a:spAutoFit/>
          </a:bodyPr>
          <a:lstStyle/>
          <a:p>
            <a:r>
              <a:rPr lang="zh-CN" altLang="en-US" sz="1200" b="1" dirty="0" smtClean="0"/>
              <a:t>可信的</a:t>
            </a:r>
            <a:r>
              <a:rPr lang="zh-CN" altLang="zh-CN" sz="1200" b="1" dirty="0" smtClean="0"/>
              <a:t>鉴证</a:t>
            </a:r>
            <a:r>
              <a:rPr lang="zh-CN" altLang="zh-CN" sz="1200" b="1" dirty="0" smtClean="0"/>
              <a:t>服务作为</a:t>
            </a:r>
            <a:r>
              <a:rPr lang="zh-CN" altLang="zh-CN" sz="1200" b="1" dirty="0"/>
              <a:t>学生求职面试的重要依据，搭建学生与企业沟通的桥梁</a:t>
            </a:r>
            <a:r>
              <a:rPr lang="zh-CN" altLang="zh-CN" sz="1200" b="1" dirty="0" smtClean="0"/>
              <a:t>。</a:t>
            </a:r>
            <a:endParaRPr lang="zh-CN" altLang="zh-CN" sz="1200" b="1" dirty="0"/>
          </a:p>
        </p:txBody>
      </p:sp>
      <p:sp>
        <p:nvSpPr>
          <p:cNvPr id="19" name="TextBox 20"/>
          <p:cNvSpPr txBox="1"/>
          <p:nvPr/>
        </p:nvSpPr>
        <p:spPr>
          <a:xfrm>
            <a:off x="5796136" y="3399948"/>
            <a:ext cx="2454697" cy="440585"/>
          </a:xfrm>
          <a:prstGeom prst="rect">
            <a:avLst/>
          </a:prstGeom>
          <a:noFill/>
        </p:spPr>
        <p:txBody>
          <a:bodyPr wrap="square" lIns="70564" tIns="35282" rIns="70564" bIns="35282" rtlCol="0">
            <a:spAutoFit/>
          </a:bodyPr>
          <a:lstStyle/>
          <a:p>
            <a:r>
              <a:rPr lang="zh-CN" altLang="en-US" sz="1200" dirty="0" smtClean="0"/>
              <a:t>分享服务作为</a:t>
            </a:r>
            <a:r>
              <a:rPr lang="zh-CN" altLang="zh-CN" sz="1200" dirty="0" smtClean="0"/>
              <a:t>未来</a:t>
            </a:r>
            <a:r>
              <a:rPr lang="zh-CN" altLang="en-US" sz="1200" dirty="0" smtClean="0"/>
              <a:t>人岗匹配和</a:t>
            </a:r>
            <a:r>
              <a:rPr lang="zh-CN" altLang="zh-CN" sz="1200" dirty="0" smtClean="0"/>
              <a:t>人才</a:t>
            </a:r>
            <a:r>
              <a:rPr lang="zh-CN" altLang="zh-CN" sz="1200" dirty="0"/>
              <a:t>推荐</a:t>
            </a:r>
            <a:r>
              <a:rPr lang="zh-CN" altLang="zh-CN" sz="1200" dirty="0" smtClean="0"/>
              <a:t>服务</a:t>
            </a:r>
            <a:r>
              <a:rPr lang="zh-CN" altLang="en-US" sz="1200" dirty="0" smtClean="0"/>
              <a:t>的数据</a:t>
            </a:r>
            <a:r>
              <a:rPr lang="zh-CN" altLang="en-US" sz="1200" dirty="0" smtClean="0"/>
              <a:t>来源</a:t>
            </a:r>
            <a:endParaRPr lang="zh-CN" altLang="zh-CN" sz="1200" dirty="0"/>
          </a:p>
        </p:txBody>
      </p:sp>
      <p:sp>
        <p:nvSpPr>
          <p:cNvPr id="24" name="Line 3"/>
          <p:cNvSpPr>
            <a:spLocks noChangeShapeType="1"/>
          </p:cNvSpPr>
          <p:nvPr/>
        </p:nvSpPr>
        <p:spPr bwMode="auto">
          <a:xfrm>
            <a:off x="231775" y="627063"/>
            <a:ext cx="4167778" cy="0"/>
          </a:xfrm>
          <a:prstGeom prst="line">
            <a:avLst/>
          </a:prstGeom>
          <a:noFill/>
          <a:ln w="6350">
            <a:solidFill>
              <a:srgbClr val="002C4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n>
                <a:solidFill>
                  <a:sysClr val="windowText" lastClr="000000"/>
                </a:solidFill>
              </a:ln>
            </a:endParaRPr>
          </a:p>
        </p:txBody>
      </p:sp>
      <p:sp>
        <p:nvSpPr>
          <p:cNvPr id="25" name="Text Box 4"/>
          <p:cNvSpPr txBox="1">
            <a:spLocks noChangeArrowheads="1"/>
          </p:cNvSpPr>
          <p:nvPr/>
        </p:nvSpPr>
        <p:spPr bwMode="auto">
          <a:xfrm>
            <a:off x="250825" y="266700"/>
            <a:ext cx="101566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itchFamily="34" charset="0"/>
              <a:buNone/>
            </a:pPr>
            <a:r>
              <a:rPr lang="zh-CN" altLang="en-US" b="1" dirty="0" smtClean="0">
                <a:solidFill>
                  <a:srgbClr val="002C42"/>
                </a:solidFill>
                <a:latin typeface="微软雅黑" pitchFamily="34" charset="-122"/>
                <a:ea typeface="微软雅黑" pitchFamily="34" charset="-122"/>
              </a:rPr>
              <a:t>应用价值</a:t>
            </a:r>
            <a:endParaRPr lang="en-US" altLang="zh-CN" b="1" dirty="0">
              <a:solidFill>
                <a:srgbClr val="002C42"/>
              </a:solidFill>
              <a:latin typeface="微软雅黑" pitchFamily="34" charset="-122"/>
              <a:ea typeface="微软雅黑" pitchFamily="34" charset="-122"/>
            </a:endParaRPr>
          </a:p>
        </p:txBody>
      </p:sp>
      <p:sp>
        <p:nvSpPr>
          <p:cNvPr id="20" name="文本框 19"/>
          <p:cNvSpPr txBox="1"/>
          <p:nvPr/>
        </p:nvSpPr>
        <p:spPr>
          <a:xfrm>
            <a:off x="8748464" y="4834780"/>
            <a:ext cx="269626" cy="276999"/>
          </a:xfrm>
          <a:prstGeom prst="rect">
            <a:avLst/>
          </a:prstGeom>
          <a:noFill/>
        </p:spPr>
        <p:txBody>
          <a:bodyPr wrap="none" rtlCol="0">
            <a:spAutoFit/>
          </a:bodyPr>
          <a:lstStyle/>
          <a:p>
            <a:r>
              <a:rPr kumimoji="1" lang="en-US" altLang="zh-CN" sz="1200" dirty="0" smtClean="0"/>
              <a:t>6</a:t>
            </a:r>
            <a:endParaRPr kumimoji="1" lang="zh-CN" altLang="en-US" sz="1200" dirty="0"/>
          </a:p>
        </p:txBody>
      </p:sp>
    </p:spTree>
    <p:extLst>
      <p:ext uri="{BB962C8B-B14F-4D97-AF65-F5344CB8AC3E}">
        <p14:creationId xmlns:p14="http://schemas.microsoft.com/office/powerpoint/2010/main" val="15958923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17" presetClass="entr" presetSubtype="1" fill="hold" grpId="0" nodeType="afterEffect">
                                  <p:stCondLst>
                                    <p:cond delay="0"/>
                                  </p:stCondLst>
                                  <p:iterate type="lt">
                                    <p:tmPct val="40000"/>
                                  </p:iterate>
                                  <p:childTnLst>
                                    <p:set>
                                      <p:cBhvr>
                                        <p:cTn id="14" dur="1" fill="hold">
                                          <p:stCondLst>
                                            <p:cond delay="0"/>
                                          </p:stCondLst>
                                        </p:cTn>
                                        <p:tgtEl>
                                          <p:spTgt spid="15"/>
                                        </p:tgtEl>
                                        <p:attrNameLst>
                                          <p:attrName>style.visibility</p:attrName>
                                        </p:attrNameLst>
                                      </p:cBhvr>
                                      <p:to>
                                        <p:strVal val="visible"/>
                                      </p:to>
                                    </p:set>
                                    <p:anim calcmode="lin" valueType="num">
                                      <p:cBhvr>
                                        <p:cTn id="15" dur="250" fill="hold"/>
                                        <p:tgtEl>
                                          <p:spTgt spid="15"/>
                                        </p:tgtEl>
                                        <p:attrNameLst>
                                          <p:attrName>ppt_x</p:attrName>
                                        </p:attrNameLst>
                                      </p:cBhvr>
                                      <p:tavLst>
                                        <p:tav tm="0">
                                          <p:val>
                                            <p:strVal val="#ppt_x"/>
                                          </p:val>
                                        </p:tav>
                                        <p:tav tm="100000">
                                          <p:val>
                                            <p:strVal val="#ppt_x"/>
                                          </p:val>
                                        </p:tav>
                                      </p:tavLst>
                                    </p:anim>
                                    <p:anim calcmode="lin" valueType="num">
                                      <p:cBhvr>
                                        <p:cTn id="16" dur="250" fill="hold"/>
                                        <p:tgtEl>
                                          <p:spTgt spid="15"/>
                                        </p:tgtEl>
                                        <p:attrNameLst>
                                          <p:attrName>ppt_y</p:attrName>
                                        </p:attrNameLst>
                                      </p:cBhvr>
                                      <p:tavLst>
                                        <p:tav tm="0">
                                          <p:val>
                                            <p:strVal val="#ppt_y-#ppt_h/2"/>
                                          </p:val>
                                        </p:tav>
                                        <p:tav tm="100000">
                                          <p:val>
                                            <p:strVal val="#ppt_y"/>
                                          </p:val>
                                        </p:tav>
                                      </p:tavLst>
                                    </p:anim>
                                    <p:anim calcmode="lin" valueType="num">
                                      <p:cBhvr>
                                        <p:cTn id="17" dur="250" fill="hold"/>
                                        <p:tgtEl>
                                          <p:spTgt spid="15"/>
                                        </p:tgtEl>
                                        <p:attrNameLst>
                                          <p:attrName>ppt_w</p:attrName>
                                        </p:attrNameLst>
                                      </p:cBhvr>
                                      <p:tavLst>
                                        <p:tav tm="0">
                                          <p:val>
                                            <p:strVal val="#ppt_w"/>
                                          </p:val>
                                        </p:tav>
                                        <p:tav tm="100000">
                                          <p:val>
                                            <p:strVal val="#ppt_w"/>
                                          </p:val>
                                        </p:tav>
                                      </p:tavLst>
                                    </p:anim>
                                    <p:anim calcmode="lin" valueType="num">
                                      <p:cBhvr>
                                        <p:cTn id="18" dur="250" fill="hold"/>
                                        <p:tgtEl>
                                          <p:spTgt spid="15"/>
                                        </p:tgtEl>
                                        <p:attrNameLst>
                                          <p:attrName>ppt_h</p:attrName>
                                        </p:attrNameLst>
                                      </p:cBhvr>
                                      <p:tavLst>
                                        <p:tav tm="0">
                                          <p:val>
                                            <p:fltVal val="0"/>
                                          </p:val>
                                        </p:tav>
                                        <p:tav tm="100000">
                                          <p:val>
                                            <p:strVal val="#ppt_h"/>
                                          </p:val>
                                        </p:tav>
                                      </p:tavLst>
                                    </p:anim>
                                  </p:childTnLst>
                                </p:cTn>
                              </p:par>
                            </p:childTnLst>
                          </p:cTn>
                        </p:par>
                        <p:par>
                          <p:cTn id="19" fill="hold">
                            <p:stCondLst>
                              <p:cond delay="3350"/>
                            </p:stCondLst>
                            <p:childTnLst>
                              <p:par>
                                <p:cTn id="20" presetID="22" presetClass="entr" presetSubtype="8" fill="hold" grpId="0" nodeType="afterEffect" nodePh="1">
                                  <p:stCondLst>
                                    <p:cond delay="0"/>
                                  </p:stCondLst>
                                  <p:endCondLst>
                                    <p:cond evt="begin" delay="0">
                                      <p:tn val="20"/>
                                    </p:cond>
                                  </p:end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par>
                          <p:cTn id="23" fill="hold">
                            <p:stCondLst>
                              <p:cond delay="3850"/>
                            </p:stCondLst>
                            <p:childTnLst>
                              <p:par>
                                <p:cTn id="24" presetID="22" presetClass="entr" presetSubtype="8"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par>
                          <p:cTn id="27" fill="hold">
                            <p:stCondLst>
                              <p:cond delay="4350"/>
                            </p:stCondLst>
                            <p:childTnLst>
                              <p:par>
                                <p:cTn id="28" presetID="22" presetClass="entr" presetSubtype="1"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up)">
                                      <p:cBhvr>
                                        <p:cTn id="30" dur="500"/>
                                        <p:tgtEl>
                                          <p:spTgt spid="3"/>
                                        </p:tgtEl>
                                      </p:cBhvr>
                                    </p:animEffect>
                                  </p:childTnLst>
                                </p:cTn>
                              </p:par>
                            </p:childTnLst>
                          </p:cTn>
                        </p:par>
                        <p:par>
                          <p:cTn id="31" fill="hold">
                            <p:stCondLst>
                              <p:cond delay="4850"/>
                            </p:stCondLst>
                            <p:childTnLst>
                              <p:par>
                                <p:cTn id="32" presetID="17" presetClass="entr" presetSubtype="1" fill="hold" grpId="0" nodeType="afterEffect">
                                  <p:stCondLst>
                                    <p:cond delay="0"/>
                                  </p:stCondLst>
                                  <p:iterate type="lt">
                                    <p:tmPct val="40000"/>
                                  </p:iterate>
                                  <p:childTnLst>
                                    <p:set>
                                      <p:cBhvr>
                                        <p:cTn id="33" dur="1" fill="hold">
                                          <p:stCondLst>
                                            <p:cond delay="0"/>
                                          </p:stCondLst>
                                        </p:cTn>
                                        <p:tgtEl>
                                          <p:spTgt spid="17"/>
                                        </p:tgtEl>
                                        <p:attrNameLst>
                                          <p:attrName>style.visibility</p:attrName>
                                        </p:attrNameLst>
                                      </p:cBhvr>
                                      <p:to>
                                        <p:strVal val="visible"/>
                                      </p:to>
                                    </p:set>
                                    <p:anim calcmode="lin" valueType="num">
                                      <p:cBhvr>
                                        <p:cTn id="34" dur="250" fill="hold"/>
                                        <p:tgtEl>
                                          <p:spTgt spid="17"/>
                                        </p:tgtEl>
                                        <p:attrNameLst>
                                          <p:attrName>ppt_x</p:attrName>
                                        </p:attrNameLst>
                                      </p:cBhvr>
                                      <p:tavLst>
                                        <p:tav tm="0">
                                          <p:val>
                                            <p:strVal val="#ppt_x"/>
                                          </p:val>
                                        </p:tav>
                                        <p:tav tm="100000">
                                          <p:val>
                                            <p:strVal val="#ppt_x"/>
                                          </p:val>
                                        </p:tav>
                                      </p:tavLst>
                                    </p:anim>
                                    <p:anim calcmode="lin" valueType="num">
                                      <p:cBhvr>
                                        <p:cTn id="35" dur="250" fill="hold"/>
                                        <p:tgtEl>
                                          <p:spTgt spid="17"/>
                                        </p:tgtEl>
                                        <p:attrNameLst>
                                          <p:attrName>ppt_y</p:attrName>
                                        </p:attrNameLst>
                                      </p:cBhvr>
                                      <p:tavLst>
                                        <p:tav tm="0">
                                          <p:val>
                                            <p:strVal val="#ppt_y-#ppt_h/2"/>
                                          </p:val>
                                        </p:tav>
                                        <p:tav tm="100000">
                                          <p:val>
                                            <p:strVal val="#ppt_y"/>
                                          </p:val>
                                        </p:tav>
                                      </p:tavLst>
                                    </p:anim>
                                    <p:anim calcmode="lin" valueType="num">
                                      <p:cBhvr>
                                        <p:cTn id="36" dur="250" fill="hold"/>
                                        <p:tgtEl>
                                          <p:spTgt spid="17"/>
                                        </p:tgtEl>
                                        <p:attrNameLst>
                                          <p:attrName>ppt_w</p:attrName>
                                        </p:attrNameLst>
                                      </p:cBhvr>
                                      <p:tavLst>
                                        <p:tav tm="0">
                                          <p:val>
                                            <p:strVal val="#ppt_w"/>
                                          </p:val>
                                        </p:tav>
                                        <p:tav tm="100000">
                                          <p:val>
                                            <p:strVal val="#ppt_w"/>
                                          </p:val>
                                        </p:tav>
                                      </p:tavLst>
                                    </p:anim>
                                    <p:anim calcmode="lin" valueType="num">
                                      <p:cBhvr>
                                        <p:cTn id="37" dur="250" fill="hold"/>
                                        <p:tgtEl>
                                          <p:spTgt spid="17"/>
                                        </p:tgtEl>
                                        <p:attrNameLst>
                                          <p:attrName>ppt_h</p:attrName>
                                        </p:attrNameLst>
                                      </p:cBhvr>
                                      <p:tavLst>
                                        <p:tav tm="0">
                                          <p:val>
                                            <p:fltVal val="0"/>
                                          </p:val>
                                        </p:tav>
                                        <p:tav tm="100000">
                                          <p:val>
                                            <p:strVal val="#ppt_h"/>
                                          </p:val>
                                        </p:tav>
                                      </p:tavLst>
                                    </p:anim>
                                  </p:childTnLst>
                                </p:cTn>
                              </p:par>
                            </p:childTnLst>
                          </p:cTn>
                        </p:par>
                        <p:par>
                          <p:cTn id="38" fill="hold">
                            <p:stCondLst>
                              <p:cond delay="8400"/>
                            </p:stCondLst>
                            <p:childTnLst>
                              <p:par>
                                <p:cTn id="39" presetID="22" presetClass="entr" presetSubtype="2"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right)">
                                      <p:cBhvr>
                                        <p:cTn id="41" dur="500"/>
                                        <p:tgtEl>
                                          <p:spTgt spid="10"/>
                                        </p:tgtEl>
                                      </p:cBhvr>
                                    </p:animEffect>
                                  </p:childTnLst>
                                </p:cTn>
                              </p:par>
                            </p:childTnLst>
                          </p:cTn>
                        </p:par>
                        <p:par>
                          <p:cTn id="42" fill="hold">
                            <p:stCondLst>
                              <p:cond delay="8900"/>
                            </p:stCondLst>
                            <p:childTnLst>
                              <p:par>
                                <p:cTn id="43" presetID="22" presetClass="entr" presetSubtype="1" fill="hold"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childTnLst>
                          </p:cTn>
                        </p:par>
                        <p:par>
                          <p:cTn id="46" fill="hold">
                            <p:stCondLst>
                              <p:cond delay="9400"/>
                            </p:stCondLst>
                            <p:childTnLst>
                              <p:par>
                                <p:cTn id="47" presetID="17" presetClass="entr" presetSubtype="1" fill="hold" grpId="0" nodeType="afterEffect">
                                  <p:stCondLst>
                                    <p:cond delay="0"/>
                                  </p:stCondLst>
                                  <p:iterate type="lt">
                                    <p:tmPct val="40000"/>
                                  </p:iterate>
                                  <p:childTnLst>
                                    <p:set>
                                      <p:cBhvr>
                                        <p:cTn id="48" dur="1" fill="hold">
                                          <p:stCondLst>
                                            <p:cond delay="0"/>
                                          </p:stCondLst>
                                        </p:cTn>
                                        <p:tgtEl>
                                          <p:spTgt spid="19"/>
                                        </p:tgtEl>
                                        <p:attrNameLst>
                                          <p:attrName>style.visibility</p:attrName>
                                        </p:attrNameLst>
                                      </p:cBhvr>
                                      <p:to>
                                        <p:strVal val="visible"/>
                                      </p:to>
                                    </p:set>
                                    <p:anim calcmode="lin" valueType="num">
                                      <p:cBhvr>
                                        <p:cTn id="49" dur="250" fill="hold"/>
                                        <p:tgtEl>
                                          <p:spTgt spid="19"/>
                                        </p:tgtEl>
                                        <p:attrNameLst>
                                          <p:attrName>ppt_x</p:attrName>
                                        </p:attrNameLst>
                                      </p:cBhvr>
                                      <p:tavLst>
                                        <p:tav tm="0">
                                          <p:val>
                                            <p:strVal val="#ppt_x"/>
                                          </p:val>
                                        </p:tav>
                                        <p:tav tm="100000">
                                          <p:val>
                                            <p:strVal val="#ppt_x"/>
                                          </p:val>
                                        </p:tav>
                                      </p:tavLst>
                                    </p:anim>
                                    <p:anim calcmode="lin" valueType="num">
                                      <p:cBhvr>
                                        <p:cTn id="50" dur="250" fill="hold"/>
                                        <p:tgtEl>
                                          <p:spTgt spid="19"/>
                                        </p:tgtEl>
                                        <p:attrNameLst>
                                          <p:attrName>ppt_y</p:attrName>
                                        </p:attrNameLst>
                                      </p:cBhvr>
                                      <p:tavLst>
                                        <p:tav tm="0">
                                          <p:val>
                                            <p:strVal val="#ppt_y-#ppt_h/2"/>
                                          </p:val>
                                        </p:tav>
                                        <p:tav tm="100000">
                                          <p:val>
                                            <p:strVal val="#ppt_y"/>
                                          </p:val>
                                        </p:tav>
                                      </p:tavLst>
                                    </p:anim>
                                    <p:anim calcmode="lin" valueType="num">
                                      <p:cBhvr>
                                        <p:cTn id="51" dur="250" fill="hold"/>
                                        <p:tgtEl>
                                          <p:spTgt spid="19"/>
                                        </p:tgtEl>
                                        <p:attrNameLst>
                                          <p:attrName>ppt_w</p:attrName>
                                        </p:attrNameLst>
                                      </p:cBhvr>
                                      <p:tavLst>
                                        <p:tav tm="0">
                                          <p:val>
                                            <p:strVal val="#ppt_w"/>
                                          </p:val>
                                        </p:tav>
                                        <p:tav tm="100000">
                                          <p:val>
                                            <p:strVal val="#ppt_w"/>
                                          </p:val>
                                        </p:tav>
                                      </p:tavLst>
                                    </p:anim>
                                    <p:anim calcmode="lin" valueType="num">
                                      <p:cBhvr>
                                        <p:cTn id="52" dur="250" fill="hold"/>
                                        <p:tgtEl>
                                          <p:spTgt spid="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10" grpId="0" animBg="1"/>
      <p:bldP spid="14" grpId="0"/>
      <p:bldP spid="15" grpId="0"/>
      <p:bldP spid="17"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Line 16"/>
          <p:cNvSpPr>
            <a:spLocks noChangeShapeType="1"/>
          </p:cNvSpPr>
          <p:nvPr/>
        </p:nvSpPr>
        <p:spPr bwMode="auto">
          <a:xfrm flipH="1">
            <a:off x="2804383" y="-133931"/>
            <a:ext cx="3035835" cy="5247500"/>
          </a:xfrm>
          <a:prstGeom prst="line">
            <a:avLst/>
          </a:prstGeom>
          <a:noFill/>
          <a:ln w="7938" cap="flat">
            <a:solidFill>
              <a:srgbClr val="002C42"/>
            </a:solidFill>
            <a:prstDash val="solid"/>
            <a:miter lim="800000"/>
          </a:ln>
          <a:extLst>
            <a:ext uri="{909E8E84-426E-40DD-AFC4-6F175D3DCCD1}">
              <a14:hiddenFill xmlns:a14="http://schemas.microsoft.com/office/drawing/2010/main">
                <a:noFill/>
              </a14:hiddenFill>
            </a:ext>
          </a:extLst>
        </p:spPr>
        <p:txBody>
          <a:bodyPr vert="horz" wrap="square" lIns="68157" tIns="34078" rIns="68157" bIns="34078" numCol="1" anchor="t" anchorCtr="0" compatLnSpc="1"/>
          <a:lstStyle/>
          <a:p>
            <a:endParaRPr lang="zh-CN" altLang="en-US" sz="1005">
              <a:solidFill>
                <a:schemeClr val="bg1">
                  <a:lumMod val="95000"/>
                </a:schemeClr>
              </a:solidFill>
            </a:endParaRPr>
          </a:p>
        </p:txBody>
      </p:sp>
      <p:sp>
        <p:nvSpPr>
          <p:cNvPr id="39" name="Line 18"/>
          <p:cNvSpPr>
            <a:spLocks noChangeShapeType="1"/>
          </p:cNvSpPr>
          <p:nvPr/>
        </p:nvSpPr>
        <p:spPr bwMode="auto">
          <a:xfrm flipH="1" flipV="1">
            <a:off x="1447567" y="-1"/>
            <a:ext cx="4653718" cy="5136222"/>
          </a:xfrm>
          <a:prstGeom prst="line">
            <a:avLst/>
          </a:prstGeom>
          <a:noFill/>
          <a:ln w="7938" cap="flat">
            <a:solidFill>
              <a:srgbClr val="002C42"/>
            </a:solidFill>
            <a:prstDash val="solid"/>
            <a:miter lim="800000"/>
          </a:ln>
          <a:extLst>
            <a:ext uri="{909E8E84-426E-40DD-AFC4-6F175D3DCCD1}">
              <a14:hiddenFill xmlns:a14="http://schemas.microsoft.com/office/drawing/2010/main">
                <a:noFill/>
              </a14:hiddenFill>
            </a:ext>
          </a:extLst>
        </p:spPr>
        <p:txBody>
          <a:bodyPr vert="horz" wrap="square" lIns="68157" tIns="34078" rIns="68157" bIns="34078" numCol="1" anchor="t" anchorCtr="0" compatLnSpc="1"/>
          <a:lstStyle/>
          <a:p>
            <a:endParaRPr lang="zh-CN" altLang="en-US" sz="1005">
              <a:solidFill>
                <a:schemeClr val="bg1">
                  <a:lumMod val="95000"/>
                </a:schemeClr>
              </a:solidFill>
            </a:endParaRPr>
          </a:p>
        </p:txBody>
      </p:sp>
      <p:sp>
        <p:nvSpPr>
          <p:cNvPr id="40" name="Line 17"/>
          <p:cNvSpPr>
            <a:spLocks noChangeShapeType="1"/>
          </p:cNvSpPr>
          <p:nvPr/>
        </p:nvSpPr>
        <p:spPr bwMode="auto">
          <a:xfrm>
            <a:off x="28222" y="1863923"/>
            <a:ext cx="9087556" cy="2438125"/>
          </a:xfrm>
          <a:prstGeom prst="line">
            <a:avLst/>
          </a:prstGeom>
          <a:noFill/>
          <a:ln w="7938" cap="flat">
            <a:solidFill>
              <a:srgbClr val="002C42"/>
            </a:solidFill>
            <a:prstDash val="solid"/>
            <a:miter lim="800000"/>
          </a:ln>
          <a:extLst>
            <a:ext uri="{909E8E84-426E-40DD-AFC4-6F175D3DCCD1}">
              <a14:hiddenFill xmlns:a14="http://schemas.microsoft.com/office/drawing/2010/main">
                <a:noFill/>
              </a14:hiddenFill>
            </a:ext>
          </a:extLst>
        </p:spPr>
        <p:txBody>
          <a:bodyPr vert="horz" wrap="square" lIns="68157" tIns="34078" rIns="68157" bIns="34078" numCol="1" anchor="t" anchorCtr="0" compatLnSpc="1"/>
          <a:lstStyle/>
          <a:p>
            <a:endParaRPr lang="zh-CN" altLang="en-US" sz="1005">
              <a:solidFill>
                <a:schemeClr val="bg1">
                  <a:lumMod val="95000"/>
                </a:schemeClr>
              </a:solidFill>
            </a:endParaRPr>
          </a:p>
        </p:txBody>
      </p:sp>
      <p:sp>
        <p:nvSpPr>
          <p:cNvPr id="41" name="Freeform 5"/>
          <p:cNvSpPr/>
          <p:nvPr/>
        </p:nvSpPr>
        <p:spPr bwMode="auto">
          <a:xfrm>
            <a:off x="1768981" y="152539"/>
            <a:ext cx="5606037" cy="5136223"/>
          </a:xfrm>
          <a:custGeom>
            <a:avLst/>
            <a:gdLst>
              <a:gd name="T0" fmla="*/ 1462 w 2332"/>
              <a:gd name="T1" fmla="*/ 0 h 3907"/>
              <a:gd name="T2" fmla="*/ 2332 w 2332"/>
              <a:gd name="T3" fmla="*/ 0 h 3907"/>
              <a:gd name="T4" fmla="*/ 2332 w 2332"/>
              <a:gd name="T5" fmla="*/ 3907 h 3907"/>
              <a:gd name="T6" fmla="*/ 0 w 2332"/>
              <a:gd name="T7" fmla="*/ 2595 h 3907"/>
              <a:gd name="T8" fmla="*/ 1462 w 2332"/>
              <a:gd name="T9" fmla="*/ 0 h 3907"/>
              <a:gd name="connsiteX0" fmla="*/ 4048 w 7779"/>
              <a:gd name="connsiteY0" fmla="*/ 0 h 10000"/>
              <a:gd name="connsiteX1" fmla="*/ 7779 w 7779"/>
              <a:gd name="connsiteY1" fmla="*/ 0 h 10000"/>
              <a:gd name="connsiteX2" fmla="*/ 7779 w 7779"/>
              <a:gd name="connsiteY2" fmla="*/ 10000 h 10000"/>
              <a:gd name="connsiteX3" fmla="*/ 0 w 7779"/>
              <a:gd name="connsiteY3" fmla="*/ 7610 h 10000"/>
              <a:gd name="connsiteX4" fmla="*/ 4048 w 7779"/>
              <a:gd name="connsiteY4" fmla="*/ 0 h 10000"/>
              <a:gd name="connsiteX0-1" fmla="*/ 5204 w 14475"/>
              <a:gd name="connsiteY0-2" fmla="*/ 0 h 9785"/>
              <a:gd name="connsiteX1-3" fmla="*/ 10000 w 14475"/>
              <a:gd name="connsiteY1-4" fmla="*/ 0 h 9785"/>
              <a:gd name="connsiteX2-5" fmla="*/ 14475 w 14475"/>
              <a:gd name="connsiteY2-6" fmla="*/ 9785 h 9785"/>
              <a:gd name="connsiteX3-7" fmla="*/ 0 w 14475"/>
              <a:gd name="connsiteY3-8" fmla="*/ 7610 h 9785"/>
              <a:gd name="connsiteX4-9" fmla="*/ 5204 w 14475"/>
              <a:gd name="connsiteY4-10" fmla="*/ 0 h 9785"/>
              <a:gd name="connsiteX0-11" fmla="*/ 5713 w 12118"/>
              <a:gd name="connsiteY0-12" fmla="*/ 0 h 10000"/>
              <a:gd name="connsiteX1-13" fmla="*/ 9026 w 12118"/>
              <a:gd name="connsiteY1-14" fmla="*/ 0 h 10000"/>
              <a:gd name="connsiteX2-15" fmla="*/ 12118 w 12118"/>
              <a:gd name="connsiteY2-16" fmla="*/ 10000 h 10000"/>
              <a:gd name="connsiteX3-17" fmla="*/ 0 w 12118"/>
              <a:gd name="connsiteY3-18" fmla="*/ 8114 h 10000"/>
              <a:gd name="connsiteX4-19" fmla="*/ 5713 w 12118"/>
              <a:gd name="connsiteY4-20" fmla="*/ 0 h 10000"/>
              <a:gd name="connsiteX0-21" fmla="*/ 6684 w 13089"/>
              <a:gd name="connsiteY0-22" fmla="*/ 0 h 10000"/>
              <a:gd name="connsiteX1-23" fmla="*/ 9997 w 13089"/>
              <a:gd name="connsiteY1-24" fmla="*/ 0 h 10000"/>
              <a:gd name="connsiteX2-25" fmla="*/ 13089 w 13089"/>
              <a:gd name="connsiteY2-26" fmla="*/ 10000 h 10000"/>
              <a:gd name="connsiteX3-27" fmla="*/ 0 w 13089"/>
              <a:gd name="connsiteY3-28" fmla="*/ 8173 h 10000"/>
              <a:gd name="connsiteX4-29" fmla="*/ 6684 w 13089"/>
              <a:gd name="connsiteY4-30" fmla="*/ 0 h 10000"/>
              <a:gd name="connsiteX0-31" fmla="*/ 2369 w 8774"/>
              <a:gd name="connsiteY0-32" fmla="*/ 0 h 10000"/>
              <a:gd name="connsiteX1-33" fmla="*/ 5682 w 8774"/>
              <a:gd name="connsiteY1-34" fmla="*/ 0 h 10000"/>
              <a:gd name="connsiteX2-35" fmla="*/ 8774 w 8774"/>
              <a:gd name="connsiteY2-36" fmla="*/ 10000 h 10000"/>
              <a:gd name="connsiteX3-37" fmla="*/ 0 w 8774"/>
              <a:gd name="connsiteY3-38" fmla="*/ 7222 h 10000"/>
              <a:gd name="connsiteX4-39" fmla="*/ 2369 w 8774"/>
              <a:gd name="connsiteY4-40" fmla="*/ 0 h 10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774" h="10000">
                <a:moveTo>
                  <a:pt x="2369" y="0"/>
                </a:moveTo>
                <a:lnTo>
                  <a:pt x="5682" y="0"/>
                </a:lnTo>
                <a:lnTo>
                  <a:pt x="8774" y="10000"/>
                </a:lnTo>
                <a:lnTo>
                  <a:pt x="0" y="7222"/>
                </a:lnTo>
                <a:lnTo>
                  <a:pt x="2369" y="0"/>
                </a:lnTo>
                <a:close/>
              </a:path>
            </a:pathLst>
          </a:custGeom>
          <a:gradFill>
            <a:gsLst>
              <a:gs pos="100000">
                <a:srgbClr val="002C42"/>
              </a:gs>
              <a:gs pos="39000">
                <a:srgbClr val="004060"/>
              </a:gs>
            </a:gsLst>
            <a:lin ang="14400000" scaled="0"/>
          </a:gradFill>
          <a:ln w="28575">
            <a:noFill/>
          </a:ln>
          <a:effectLst>
            <a:outerShdw blurRad="254000" dist="127000" dir="2700000" algn="tl" rotWithShape="0">
              <a:prstClr val="black">
                <a:alpha val="40000"/>
              </a:prstClr>
            </a:outerShdw>
          </a:effectLst>
        </p:spPr>
        <p:txBody>
          <a:bodyPr anchor="ctr"/>
          <a:lstStyle/>
          <a:p>
            <a:pPr algn="ctr"/>
            <a:endParaRPr lang="zh-CN" altLang="en-US" sz="1490">
              <a:solidFill>
                <a:schemeClr val="bg1">
                  <a:lumMod val="95000"/>
                </a:schemeClr>
              </a:solidFill>
              <a:latin typeface="Calibri" pitchFamily="34" charset="0"/>
              <a:ea typeface="宋体" pitchFamily="2" charset="-122"/>
            </a:endParaRPr>
          </a:p>
        </p:txBody>
      </p:sp>
      <p:sp>
        <p:nvSpPr>
          <p:cNvPr id="42" name="TextBox 76"/>
          <p:cNvSpPr txBox="1"/>
          <p:nvPr/>
        </p:nvSpPr>
        <p:spPr>
          <a:xfrm>
            <a:off x="3017531" y="1485398"/>
            <a:ext cx="2480167" cy="780535"/>
          </a:xfrm>
          <a:prstGeom prst="rect">
            <a:avLst/>
          </a:prstGeom>
          <a:noFill/>
          <a:effectLst/>
        </p:spPr>
        <p:txBody>
          <a:bodyPr wrap="none" rtlCol="0">
            <a:spAutoFit/>
          </a:bodyPr>
          <a:lstStyle/>
          <a:p>
            <a:pPr algn="ctr"/>
            <a:r>
              <a:rPr lang="zh-CN" altLang="en-US" sz="4470" dirty="0" smtClean="0">
                <a:solidFill>
                  <a:schemeClr val="bg1">
                    <a:lumMod val="95000"/>
                  </a:schemeClr>
                </a:solidFill>
                <a:latin typeface="方正粗谭黑简体" pitchFamily="2" charset="-122"/>
                <a:ea typeface="方正粗谭黑简体" pitchFamily="2" charset="-122"/>
              </a:rPr>
              <a:t>第二部分</a:t>
            </a:r>
            <a:endParaRPr lang="zh-CN" altLang="en-US" sz="4470" dirty="0">
              <a:solidFill>
                <a:schemeClr val="bg1">
                  <a:lumMod val="95000"/>
                </a:schemeClr>
              </a:solidFill>
              <a:latin typeface="方正粗谭黑简体" pitchFamily="2" charset="-122"/>
              <a:ea typeface="方正粗谭黑简体" pitchFamily="2" charset="-122"/>
            </a:endParaRPr>
          </a:p>
        </p:txBody>
      </p:sp>
      <p:sp>
        <p:nvSpPr>
          <p:cNvPr id="45" name="TextBox 76"/>
          <p:cNvSpPr txBox="1"/>
          <p:nvPr/>
        </p:nvSpPr>
        <p:spPr>
          <a:xfrm>
            <a:off x="2114263" y="2489819"/>
            <a:ext cx="4248472" cy="461665"/>
          </a:xfrm>
          <a:prstGeom prst="rect">
            <a:avLst/>
          </a:prstGeom>
          <a:noFill/>
          <a:effectLst/>
        </p:spPr>
        <p:txBody>
          <a:bodyPr wrap="square" rtlCol="0">
            <a:spAutoFit/>
          </a:bodyPr>
          <a:lstStyle/>
          <a:p>
            <a:pPr algn="ctr"/>
            <a:r>
              <a:rPr lang="zh-CN" altLang="zh-CN" sz="2400" b="1" dirty="0">
                <a:solidFill>
                  <a:schemeClr val="bg1"/>
                </a:solidFill>
              </a:rPr>
              <a:t>国内外研究现状与发展动态</a:t>
            </a:r>
            <a:endParaRPr lang="zh-CN" altLang="en-US" sz="2385" dirty="0">
              <a:solidFill>
                <a:schemeClr val="bg1"/>
              </a:solidFill>
              <a:latin typeface="微软雅黑" pitchFamily="34" charset="-122"/>
              <a:ea typeface="微软雅黑" pitchFamily="34" charset="-122"/>
            </a:endParaRPr>
          </a:p>
        </p:txBody>
      </p:sp>
      <p:sp>
        <p:nvSpPr>
          <p:cNvPr id="8" name="文本框 7"/>
          <p:cNvSpPr txBox="1"/>
          <p:nvPr/>
        </p:nvSpPr>
        <p:spPr>
          <a:xfrm>
            <a:off x="8748464" y="4834780"/>
            <a:ext cx="269626" cy="276999"/>
          </a:xfrm>
          <a:prstGeom prst="rect">
            <a:avLst/>
          </a:prstGeom>
          <a:noFill/>
        </p:spPr>
        <p:txBody>
          <a:bodyPr wrap="none" rtlCol="0">
            <a:spAutoFit/>
          </a:bodyPr>
          <a:lstStyle/>
          <a:p>
            <a:r>
              <a:rPr kumimoji="1" lang="en-US" altLang="zh-CN" sz="1200" dirty="0" smtClean="0"/>
              <a:t>7</a:t>
            </a:r>
            <a:endParaRPr kumimoji="1" lang="zh-CN" altLang="en-US" sz="1200" dirty="0"/>
          </a:p>
        </p:txBody>
      </p:sp>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500"/>
                                            <p:tgtEl>
                                              <p:spTgt spid="4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childTnLst>
                              </p:cTn>
                            </p:par>
                            <p:par>
                              <p:cTn id="14" fill="hold">
                                <p:stCondLst>
                                  <p:cond delay="500"/>
                                </p:stCondLst>
                                <p:childTnLst>
                                  <p:par>
                                    <p:cTn id="15" presetID="2" presetClass="entr" presetSubtype="1" fill="hold" grpId="0" nodeType="afterEffect" p14:presetBounceEnd="41000">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14:bounceEnd="41000">
                                          <p:cBhvr additive="base">
                                            <p:cTn id="17" dur="1000" fill="hold"/>
                                            <p:tgtEl>
                                              <p:spTgt spid="41"/>
                                            </p:tgtEl>
                                            <p:attrNameLst>
                                              <p:attrName>ppt_x</p:attrName>
                                            </p:attrNameLst>
                                          </p:cBhvr>
                                          <p:tavLst>
                                            <p:tav tm="0">
                                              <p:val>
                                                <p:strVal val="#ppt_x"/>
                                              </p:val>
                                            </p:tav>
                                            <p:tav tm="100000">
                                              <p:val>
                                                <p:strVal val="#ppt_x"/>
                                              </p:val>
                                            </p:tav>
                                          </p:tavLst>
                                        </p:anim>
                                        <p:anim calcmode="lin" valueType="num" p14:bounceEnd="41000">
                                          <p:cBhvr additive="base">
                                            <p:cTn id="18" dur="1000" fill="hold"/>
                                            <p:tgtEl>
                                              <p:spTgt spid="4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grpId="0" nodeType="afterEffect">
                                      <p:stCondLst>
                                        <p:cond delay="0"/>
                                      </p:stCondLst>
                                      <p:iterate type="lt">
                                        <p:tmPct val="10000"/>
                                      </p:iterate>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fill="hold"/>
                                            <p:tgtEl>
                                              <p:spTgt spid="42"/>
                                            </p:tgtEl>
                                            <p:attrNameLst>
                                              <p:attrName>ppt_x</p:attrName>
                                            </p:attrNameLst>
                                          </p:cBhvr>
                                          <p:tavLst>
                                            <p:tav tm="0">
                                              <p:val>
                                                <p:strVal val="0-#ppt_w/2"/>
                                              </p:val>
                                            </p:tav>
                                            <p:tav tm="100000">
                                              <p:val>
                                                <p:strVal val="#ppt_x"/>
                                              </p:val>
                                            </p:tav>
                                          </p:tavLst>
                                        </p:anim>
                                        <p:anim calcmode="lin" valueType="num">
                                          <p:cBhvr additive="base">
                                            <p:cTn id="23" dur="500" fill="hold"/>
                                            <p:tgtEl>
                                              <p:spTgt spid="42"/>
                                            </p:tgtEl>
                                            <p:attrNameLst>
                                              <p:attrName>ppt_y</p:attrName>
                                            </p:attrNameLst>
                                          </p:cBhvr>
                                          <p:tavLst>
                                            <p:tav tm="0">
                                              <p:val>
                                                <p:strVal val="0-#ppt_h/2"/>
                                              </p:val>
                                            </p:tav>
                                            <p:tav tm="100000">
                                              <p:val>
                                                <p:strVal val="#ppt_y"/>
                                              </p:val>
                                            </p:tav>
                                          </p:tavLst>
                                        </p:anim>
                                      </p:childTnLst>
                                    </p:cTn>
                                  </p:par>
                                </p:childTnLst>
                              </p:cTn>
                            </p:par>
                            <p:par>
                              <p:cTn id="24" fill="hold">
                                <p:stCondLst>
                                  <p:cond delay="2150"/>
                                </p:stCondLst>
                                <p:childTnLst>
                                  <p:par>
                                    <p:cTn id="25" presetID="42" presetClass="entr" presetSubtype="0" fill="hold" grpId="0" nodeType="afterEffect">
                                      <p:stCondLst>
                                        <p:cond delay="0"/>
                                      </p:stCondLst>
                                      <p:iterate type="lt">
                                        <p:tmPct val="10000"/>
                                      </p:iterate>
                                      <p:childTnLst>
                                        <p:set>
                                          <p:cBhvr>
                                            <p:cTn id="26" dur="1" fill="hold">
                                              <p:stCondLst>
                                                <p:cond delay="0"/>
                                              </p:stCondLst>
                                            </p:cTn>
                                            <p:tgtEl>
                                              <p:spTgt spid="45"/>
                                            </p:tgtEl>
                                            <p:attrNameLst>
                                              <p:attrName>style.visibility</p:attrName>
                                            </p:attrNameLst>
                                          </p:cBhvr>
                                          <p:to>
                                            <p:strVal val="visible"/>
                                          </p:to>
                                        </p:set>
                                        <p:animEffect transition="in" filter="fade">
                                          <p:cBhvr>
                                            <p:cTn id="27" dur="1000"/>
                                            <p:tgtEl>
                                              <p:spTgt spid="45"/>
                                            </p:tgtEl>
                                          </p:cBhvr>
                                        </p:animEffect>
                                        <p:anim calcmode="lin" valueType="num">
                                          <p:cBhvr>
                                            <p:cTn id="28" dur="1000" fill="hold"/>
                                            <p:tgtEl>
                                              <p:spTgt spid="45"/>
                                            </p:tgtEl>
                                            <p:attrNameLst>
                                              <p:attrName>ppt_x</p:attrName>
                                            </p:attrNameLst>
                                          </p:cBhvr>
                                          <p:tavLst>
                                            <p:tav tm="0">
                                              <p:val>
                                                <p:strVal val="#ppt_x"/>
                                              </p:val>
                                            </p:tav>
                                            <p:tav tm="100000">
                                              <p:val>
                                                <p:strVal val="#ppt_x"/>
                                              </p:val>
                                            </p:tav>
                                          </p:tavLst>
                                        </p:anim>
                                        <p:anim calcmode="lin" valueType="num">
                                          <p:cBhvr>
                                            <p:cTn id="2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p:bldP spid="4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down)">
                                          <p:cBhvr>
                                            <p:cTn id="7" dur="500"/>
                                            <p:tgtEl>
                                              <p:spTgt spid="3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wipe(down)">
                                          <p:cBhvr>
                                            <p:cTn id="10" dur="500"/>
                                            <p:tgtEl>
                                              <p:spTgt spid="4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wipe(down)">
                                          <p:cBhvr>
                                            <p:cTn id="13" dur="500"/>
                                            <p:tgtEl>
                                              <p:spTgt spid="38"/>
                                            </p:tgtEl>
                                          </p:cBhvr>
                                        </p:animEffect>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1000" fill="hold"/>
                                            <p:tgtEl>
                                              <p:spTgt spid="41"/>
                                            </p:tgtEl>
                                            <p:attrNameLst>
                                              <p:attrName>ppt_x</p:attrName>
                                            </p:attrNameLst>
                                          </p:cBhvr>
                                          <p:tavLst>
                                            <p:tav tm="0">
                                              <p:val>
                                                <p:strVal val="#ppt_x"/>
                                              </p:val>
                                            </p:tav>
                                            <p:tav tm="100000">
                                              <p:val>
                                                <p:strVal val="#ppt_x"/>
                                              </p:val>
                                            </p:tav>
                                          </p:tavLst>
                                        </p:anim>
                                        <p:anim calcmode="lin" valueType="num">
                                          <p:cBhvr additive="base">
                                            <p:cTn id="18" dur="1000" fill="hold"/>
                                            <p:tgtEl>
                                              <p:spTgt spid="41"/>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9" fill="hold" grpId="0" nodeType="afterEffect">
                                      <p:stCondLst>
                                        <p:cond delay="0"/>
                                      </p:stCondLst>
                                      <p:iterate type="lt">
                                        <p:tmPct val="10000"/>
                                      </p:iterate>
                                      <p:childTnLst>
                                        <p:set>
                                          <p:cBhvr>
                                            <p:cTn id="21" dur="1" fill="hold">
                                              <p:stCondLst>
                                                <p:cond delay="0"/>
                                              </p:stCondLst>
                                            </p:cTn>
                                            <p:tgtEl>
                                              <p:spTgt spid="42"/>
                                            </p:tgtEl>
                                            <p:attrNameLst>
                                              <p:attrName>style.visibility</p:attrName>
                                            </p:attrNameLst>
                                          </p:cBhvr>
                                          <p:to>
                                            <p:strVal val="visible"/>
                                          </p:to>
                                        </p:set>
                                        <p:anim calcmode="lin" valueType="num">
                                          <p:cBhvr additive="base">
                                            <p:cTn id="22" dur="500" fill="hold"/>
                                            <p:tgtEl>
                                              <p:spTgt spid="42"/>
                                            </p:tgtEl>
                                            <p:attrNameLst>
                                              <p:attrName>ppt_x</p:attrName>
                                            </p:attrNameLst>
                                          </p:cBhvr>
                                          <p:tavLst>
                                            <p:tav tm="0">
                                              <p:val>
                                                <p:strVal val="0-#ppt_w/2"/>
                                              </p:val>
                                            </p:tav>
                                            <p:tav tm="100000">
                                              <p:val>
                                                <p:strVal val="#ppt_x"/>
                                              </p:val>
                                            </p:tav>
                                          </p:tavLst>
                                        </p:anim>
                                        <p:anim calcmode="lin" valueType="num">
                                          <p:cBhvr additive="base">
                                            <p:cTn id="23" dur="500" fill="hold"/>
                                            <p:tgtEl>
                                              <p:spTgt spid="42"/>
                                            </p:tgtEl>
                                            <p:attrNameLst>
                                              <p:attrName>ppt_y</p:attrName>
                                            </p:attrNameLst>
                                          </p:cBhvr>
                                          <p:tavLst>
                                            <p:tav tm="0">
                                              <p:val>
                                                <p:strVal val="0-#ppt_h/2"/>
                                              </p:val>
                                            </p:tav>
                                            <p:tav tm="100000">
                                              <p:val>
                                                <p:strVal val="#ppt_y"/>
                                              </p:val>
                                            </p:tav>
                                          </p:tavLst>
                                        </p:anim>
                                      </p:childTnLst>
                                    </p:cTn>
                                  </p:par>
                                </p:childTnLst>
                              </p:cTn>
                            </p:par>
                            <p:par>
                              <p:cTn id="24" fill="hold">
                                <p:stCondLst>
                                  <p:cond delay="2150"/>
                                </p:stCondLst>
                                <p:childTnLst>
                                  <p:par>
                                    <p:cTn id="25" presetID="42" presetClass="entr" presetSubtype="0" fill="hold" grpId="0" nodeType="afterEffect">
                                      <p:stCondLst>
                                        <p:cond delay="0"/>
                                      </p:stCondLst>
                                      <p:iterate type="lt">
                                        <p:tmPct val="10000"/>
                                      </p:iterate>
                                      <p:childTnLst>
                                        <p:set>
                                          <p:cBhvr>
                                            <p:cTn id="26" dur="1" fill="hold">
                                              <p:stCondLst>
                                                <p:cond delay="0"/>
                                              </p:stCondLst>
                                            </p:cTn>
                                            <p:tgtEl>
                                              <p:spTgt spid="45"/>
                                            </p:tgtEl>
                                            <p:attrNameLst>
                                              <p:attrName>style.visibility</p:attrName>
                                            </p:attrNameLst>
                                          </p:cBhvr>
                                          <p:to>
                                            <p:strVal val="visible"/>
                                          </p:to>
                                        </p:set>
                                        <p:animEffect transition="in" filter="fade">
                                          <p:cBhvr>
                                            <p:cTn id="27" dur="1000"/>
                                            <p:tgtEl>
                                              <p:spTgt spid="45"/>
                                            </p:tgtEl>
                                          </p:cBhvr>
                                        </p:animEffect>
                                        <p:anim calcmode="lin" valueType="num">
                                          <p:cBhvr>
                                            <p:cTn id="28" dur="1000" fill="hold"/>
                                            <p:tgtEl>
                                              <p:spTgt spid="45"/>
                                            </p:tgtEl>
                                            <p:attrNameLst>
                                              <p:attrName>ppt_x</p:attrName>
                                            </p:attrNameLst>
                                          </p:cBhvr>
                                          <p:tavLst>
                                            <p:tav tm="0">
                                              <p:val>
                                                <p:strVal val="#ppt_x"/>
                                              </p:val>
                                            </p:tav>
                                            <p:tav tm="100000">
                                              <p:val>
                                                <p:strVal val="#ppt_x"/>
                                              </p:val>
                                            </p:tav>
                                          </p:tavLst>
                                        </p:anim>
                                        <p:anim calcmode="lin" valueType="num">
                                          <p:cBhvr>
                                            <p:cTn id="2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P spid="42" grpId="0"/>
          <p:bldP spid="45"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73" name="Oval 9"/>
          <p:cNvSpPr>
            <a:spLocks noChangeArrowheads="1"/>
          </p:cNvSpPr>
          <p:nvPr/>
        </p:nvSpPr>
        <p:spPr bwMode="auto">
          <a:xfrm>
            <a:off x="889327" y="1058788"/>
            <a:ext cx="493713" cy="493712"/>
          </a:xfrm>
          <a:prstGeom prst="ellipse">
            <a:avLst/>
          </a:prstGeom>
          <a:solidFill>
            <a:srgbClr val="002C42"/>
          </a:solidFill>
          <a:ln>
            <a:noFill/>
          </a:ln>
        </p:spPr>
        <p:txBody>
          <a:bodyPr/>
          <a:lstStyle/>
          <a:p>
            <a:endParaRPr lang="zh-CN" altLang="en-US"/>
          </a:p>
        </p:txBody>
      </p:sp>
      <p:sp>
        <p:nvSpPr>
          <p:cNvPr id="36875" name="Oval 11"/>
          <p:cNvSpPr>
            <a:spLocks noChangeArrowheads="1"/>
          </p:cNvSpPr>
          <p:nvPr/>
        </p:nvSpPr>
        <p:spPr bwMode="auto">
          <a:xfrm>
            <a:off x="890915" y="2858988"/>
            <a:ext cx="492125" cy="493713"/>
          </a:xfrm>
          <a:prstGeom prst="ellipse">
            <a:avLst/>
          </a:prstGeom>
          <a:solidFill>
            <a:srgbClr val="002C42"/>
          </a:solidFill>
          <a:ln>
            <a:noFill/>
          </a:ln>
        </p:spPr>
        <p:txBody>
          <a:bodyPr/>
          <a:lstStyle/>
          <a:p>
            <a:endParaRPr lang="zh-CN" altLang="en-US"/>
          </a:p>
        </p:txBody>
      </p:sp>
      <p:sp>
        <p:nvSpPr>
          <p:cNvPr id="36877" name="Oval 13"/>
          <p:cNvSpPr>
            <a:spLocks noChangeArrowheads="1"/>
          </p:cNvSpPr>
          <p:nvPr/>
        </p:nvSpPr>
        <p:spPr bwMode="auto">
          <a:xfrm>
            <a:off x="880989" y="2009642"/>
            <a:ext cx="492125" cy="493712"/>
          </a:xfrm>
          <a:prstGeom prst="ellipse">
            <a:avLst/>
          </a:prstGeom>
          <a:solidFill>
            <a:srgbClr val="002C42"/>
          </a:solidFill>
          <a:ln>
            <a:noFill/>
          </a:ln>
        </p:spPr>
        <p:txBody>
          <a:bodyPr/>
          <a:lstStyle/>
          <a:p>
            <a:endParaRPr lang="zh-CN" altLang="en-US"/>
          </a:p>
        </p:txBody>
      </p:sp>
      <p:sp>
        <p:nvSpPr>
          <p:cNvPr id="36879" name="Freeform 15"/>
          <p:cNvSpPr>
            <a:spLocks noEditPoints="1"/>
          </p:cNvSpPr>
          <p:nvPr/>
        </p:nvSpPr>
        <p:spPr bwMode="auto">
          <a:xfrm>
            <a:off x="1027440" y="3003004"/>
            <a:ext cx="238125" cy="242888"/>
          </a:xfrm>
          <a:custGeom>
            <a:avLst/>
            <a:gdLst>
              <a:gd name="T0" fmla="*/ 47 w 75"/>
              <a:gd name="T1" fmla="*/ 0 h 76"/>
              <a:gd name="T2" fmla="*/ 48 w 75"/>
              <a:gd name="T3" fmla="*/ 0 h 76"/>
              <a:gd name="T4" fmla="*/ 54 w 75"/>
              <a:gd name="T5" fmla="*/ 3 h 76"/>
              <a:gd name="T6" fmla="*/ 51 w 75"/>
              <a:gd name="T7" fmla="*/ 6 h 76"/>
              <a:gd name="T8" fmla="*/ 73 w 75"/>
              <a:gd name="T9" fmla="*/ 68 h 76"/>
              <a:gd name="T10" fmla="*/ 68 w 75"/>
              <a:gd name="T11" fmla="*/ 76 h 76"/>
              <a:gd name="T12" fmla="*/ 6 w 75"/>
              <a:gd name="T13" fmla="*/ 76 h 76"/>
              <a:gd name="T14" fmla="*/ 2 w 75"/>
              <a:gd name="T15" fmla="*/ 68 h 76"/>
              <a:gd name="T16" fmla="*/ 24 w 75"/>
              <a:gd name="T17" fmla="*/ 6 h 76"/>
              <a:gd name="T18" fmla="*/ 20 w 75"/>
              <a:gd name="T19" fmla="*/ 3 h 76"/>
              <a:gd name="T20" fmla="*/ 27 w 75"/>
              <a:gd name="T21" fmla="*/ 0 h 76"/>
              <a:gd name="T22" fmla="*/ 27 w 75"/>
              <a:gd name="T23" fmla="*/ 0 h 76"/>
              <a:gd name="T24" fmla="*/ 19 w 75"/>
              <a:gd name="T25" fmla="*/ 61 h 76"/>
              <a:gd name="T26" fmla="*/ 21 w 75"/>
              <a:gd name="T27" fmla="*/ 63 h 76"/>
              <a:gd name="T28" fmla="*/ 17 w 75"/>
              <a:gd name="T29" fmla="*/ 63 h 76"/>
              <a:gd name="T30" fmla="*/ 28 w 75"/>
              <a:gd name="T31" fmla="*/ 56 h 76"/>
              <a:gd name="T32" fmla="*/ 30 w 75"/>
              <a:gd name="T33" fmla="*/ 58 h 76"/>
              <a:gd name="T34" fmla="*/ 26 w 75"/>
              <a:gd name="T35" fmla="*/ 58 h 76"/>
              <a:gd name="T36" fmla="*/ 26 w 75"/>
              <a:gd name="T37" fmla="*/ 45 h 76"/>
              <a:gd name="T38" fmla="*/ 27 w 75"/>
              <a:gd name="T39" fmla="*/ 46 h 76"/>
              <a:gd name="T40" fmla="*/ 24 w 75"/>
              <a:gd name="T41" fmla="*/ 46 h 76"/>
              <a:gd name="T42" fmla="*/ 26 w 75"/>
              <a:gd name="T43" fmla="*/ 62 h 76"/>
              <a:gd name="T44" fmla="*/ 29 w 75"/>
              <a:gd name="T45" fmla="*/ 65 h 76"/>
              <a:gd name="T46" fmla="*/ 23 w 75"/>
              <a:gd name="T47" fmla="*/ 65 h 76"/>
              <a:gd name="T48" fmla="*/ 22 w 75"/>
              <a:gd name="T49" fmla="*/ 51 h 76"/>
              <a:gd name="T50" fmla="*/ 25 w 75"/>
              <a:gd name="T51" fmla="*/ 54 h 76"/>
              <a:gd name="T52" fmla="*/ 19 w 75"/>
              <a:gd name="T53" fmla="*/ 54 h 76"/>
              <a:gd name="T54" fmla="*/ 26 w 75"/>
              <a:gd name="T55" fmla="*/ 38 h 76"/>
              <a:gd name="T56" fmla="*/ 49 w 75"/>
              <a:gd name="T57" fmla="*/ 38 h 76"/>
              <a:gd name="T58" fmla="*/ 45 w 75"/>
              <a:gd name="T59" fmla="*/ 30 h 76"/>
              <a:gd name="T60" fmla="*/ 30 w 75"/>
              <a:gd name="T61" fmla="*/ 6 h 76"/>
              <a:gd name="T62" fmla="*/ 30 w 75"/>
              <a:gd name="T63" fmla="*/ 30 h 76"/>
              <a:gd name="T64" fmla="*/ 26 w 75"/>
              <a:gd name="T65" fmla="*/ 38 h 76"/>
              <a:gd name="T66" fmla="*/ 51 w 75"/>
              <a:gd name="T67" fmla="*/ 41 h 76"/>
              <a:gd name="T68" fmla="*/ 7 w 75"/>
              <a:gd name="T69" fmla="*/ 70 h 76"/>
              <a:gd name="T70" fmla="*/ 51 w 75"/>
              <a:gd name="T71" fmla="*/ 41 h 76"/>
              <a:gd name="T72" fmla="*/ 34 w 75"/>
              <a:gd name="T73" fmla="*/ 64 h 76"/>
              <a:gd name="T74" fmla="*/ 34 w 75"/>
              <a:gd name="T75" fmla="*/ 61 h 76"/>
              <a:gd name="T76" fmla="*/ 42 w 75"/>
              <a:gd name="T77" fmla="*/ 63 h 76"/>
              <a:gd name="T78" fmla="*/ 34 w 75"/>
              <a:gd name="T79" fmla="*/ 64 h 76"/>
              <a:gd name="T80" fmla="*/ 36 w 75"/>
              <a:gd name="T81" fmla="*/ 55 h 76"/>
              <a:gd name="T82" fmla="*/ 36 w 75"/>
              <a:gd name="T83" fmla="*/ 52 h 76"/>
              <a:gd name="T84" fmla="*/ 40 w 75"/>
              <a:gd name="T85" fmla="*/ 53 h 76"/>
              <a:gd name="T86" fmla="*/ 36 w 75"/>
              <a:gd name="T87" fmla="*/ 55 h 76"/>
              <a:gd name="T88" fmla="*/ 36 w 75"/>
              <a:gd name="T89" fmla="*/ 36 h 76"/>
              <a:gd name="T90" fmla="*/ 36 w 75"/>
              <a:gd name="T91" fmla="*/ 33 h 76"/>
              <a:gd name="T92" fmla="*/ 40 w 75"/>
              <a:gd name="T93" fmla="*/ 35 h 76"/>
              <a:gd name="T94" fmla="*/ 36 w 75"/>
              <a:gd name="T95" fmla="*/ 36 h 76"/>
              <a:gd name="T96" fmla="*/ 34 w 75"/>
              <a:gd name="T97" fmla="*/ 46 h 76"/>
              <a:gd name="T98" fmla="*/ 34 w 75"/>
              <a:gd name="T99" fmla="*/ 42 h 76"/>
              <a:gd name="T100" fmla="*/ 42 w 75"/>
              <a:gd name="T101" fmla="*/ 44 h 76"/>
              <a:gd name="T102" fmla="*/ 34 w 75"/>
              <a:gd name="T103" fmla="*/ 46 h 76"/>
              <a:gd name="T104" fmla="*/ 34 w 75"/>
              <a:gd name="T105" fmla="*/ 27 h 76"/>
              <a:gd name="T106" fmla="*/ 34 w 75"/>
              <a:gd name="T107" fmla="*/ 24 h 76"/>
              <a:gd name="T108" fmla="*/ 42 w 75"/>
              <a:gd name="T109" fmla="*/ 25 h 76"/>
              <a:gd name="T110" fmla="*/ 34 w 75"/>
              <a:gd name="T111" fmla="*/ 27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5" h="76">
                <a:moveTo>
                  <a:pt x="28" y="0"/>
                </a:moveTo>
                <a:cubicBezTo>
                  <a:pt x="47" y="0"/>
                  <a:pt x="47" y="0"/>
                  <a:pt x="47" y="0"/>
                </a:cubicBezTo>
                <a:cubicBezTo>
                  <a:pt x="48" y="0"/>
                  <a:pt x="48" y="0"/>
                  <a:pt x="48" y="0"/>
                </a:cubicBezTo>
                <a:cubicBezTo>
                  <a:pt x="48" y="0"/>
                  <a:pt x="48" y="0"/>
                  <a:pt x="48" y="0"/>
                </a:cubicBezTo>
                <a:cubicBezTo>
                  <a:pt x="51" y="0"/>
                  <a:pt x="51" y="0"/>
                  <a:pt x="51" y="0"/>
                </a:cubicBezTo>
                <a:cubicBezTo>
                  <a:pt x="53" y="0"/>
                  <a:pt x="54" y="1"/>
                  <a:pt x="54" y="3"/>
                </a:cubicBezTo>
                <a:cubicBezTo>
                  <a:pt x="54" y="4"/>
                  <a:pt x="53" y="6"/>
                  <a:pt x="51" y="6"/>
                </a:cubicBezTo>
                <a:cubicBezTo>
                  <a:pt x="51" y="6"/>
                  <a:pt x="51" y="6"/>
                  <a:pt x="51" y="6"/>
                </a:cubicBezTo>
                <a:cubicBezTo>
                  <a:pt x="51" y="29"/>
                  <a:pt x="51" y="29"/>
                  <a:pt x="51" y="29"/>
                </a:cubicBezTo>
                <a:cubicBezTo>
                  <a:pt x="73" y="68"/>
                  <a:pt x="73" y="68"/>
                  <a:pt x="73" y="68"/>
                </a:cubicBezTo>
                <a:cubicBezTo>
                  <a:pt x="75" y="72"/>
                  <a:pt x="72" y="76"/>
                  <a:pt x="68" y="76"/>
                </a:cubicBezTo>
                <a:cubicBezTo>
                  <a:pt x="68" y="76"/>
                  <a:pt x="68" y="76"/>
                  <a:pt x="68" y="76"/>
                </a:cubicBezTo>
                <a:cubicBezTo>
                  <a:pt x="6" y="76"/>
                  <a:pt x="6" y="76"/>
                  <a:pt x="6" y="76"/>
                </a:cubicBezTo>
                <a:cubicBezTo>
                  <a:pt x="6" y="76"/>
                  <a:pt x="6" y="76"/>
                  <a:pt x="6" y="76"/>
                </a:cubicBezTo>
                <a:cubicBezTo>
                  <a:pt x="2" y="76"/>
                  <a:pt x="0" y="72"/>
                  <a:pt x="2" y="68"/>
                </a:cubicBezTo>
                <a:cubicBezTo>
                  <a:pt x="2" y="68"/>
                  <a:pt x="2" y="68"/>
                  <a:pt x="2" y="68"/>
                </a:cubicBezTo>
                <a:cubicBezTo>
                  <a:pt x="24" y="29"/>
                  <a:pt x="24" y="29"/>
                  <a:pt x="24" y="29"/>
                </a:cubicBezTo>
                <a:cubicBezTo>
                  <a:pt x="24" y="6"/>
                  <a:pt x="24" y="6"/>
                  <a:pt x="24" y="6"/>
                </a:cubicBezTo>
                <a:cubicBezTo>
                  <a:pt x="23" y="6"/>
                  <a:pt x="23" y="6"/>
                  <a:pt x="23" y="6"/>
                </a:cubicBezTo>
                <a:cubicBezTo>
                  <a:pt x="22" y="6"/>
                  <a:pt x="20" y="4"/>
                  <a:pt x="20" y="3"/>
                </a:cubicBezTo>
                <a:cubicBezTo>
                  <a:pt x="20" y="1"/>
                  <a:pt x="22" y="0"/>
                  <a:pt x="23" y="0"/>
                </a:cubicBezTo>
                <a:cubicBezTo>
                  <a:pt x="27" y="0"/>
                  <a:pt x="27" y="0"/>
                  <a:pt x="27" y="0"/>
                </a:cubicBezTo>
                <a:cubicBezTo>
                  <a:pt x="27" y="0"/>
                  <a:pt x="27" y="0"/>
                  <a:pt x="27" y="0"/>
                </a:cubicBezTo>
                <a:cubicBezTo>
                  <a:pt x="27" y="0"/>
                  <a:pt x="27" y="0"/>
                  <a:pt x="27" y="0"/>
                </a:cubicBezTo>
                <a:cubicBezTo>
                  <a:pt x="28" y="0"/>
                  <a:pt x="28" y="0"/>
                  <a:pt x="28" y="0"/>
                </a:cubicBezTo>
                <a:close/>
                <a:moveTo>
                  <a:pt x="19" y="61"/>
                </a:moveTo>
                <a:cubicBezTo>
                  <a:pt x="19" y="61"/>
                  <a:pt x="19" y="61"/>
                  <a:pt x="19" y="61"/>
                </a:cubicBezTo>
                <a:cubicBezTo>
                  <a:pt x="20" y="61"/>
                  <a:pt x="21" y="62"/>
                  <a:pt x="21" y="63"/>
                </a:cubicBezTo>
                <a:cubicBezTo>
                  <a:pt x="21" y="64"/>
                  <a:pt x="20" y="65"/>
                  <a:pt x="19" y="65"/>
                </a:cubicBezTo>
                <a:cubicBezTo>
                  <a:pt x="18" y="65"/>
                  <a:pt x="17" y="64"/>
                  <a:pt x="17" y="63"/>
                </a:cubicBezTo>
                <a:cubicBezTo>
                  <a:pt x="17" y="62"/>
                  <a:pt x="18" y="61"/>
                  <a:pt x="19" y="61"/>
                </a:cubicBezTo>
                <a:close/>
                <a:moveTo>
                  <a:pt x="28" y="56"/>
                </a:moveTo>
                <a:cubicBezTo>
                  <a:pt x="28" y="56"/>
                  <a:pt x="28" y="56"/>
                  <a:pt x="28" y="56"/>
                </a:cubicBezTo>
                <a:cubicBezTo>
                  <a:pt x="29" y="56"/>
                  <a:pt x="30" y="57"/>
                  <a:pt x="30" y="58"/>
                </a:cubicBezTo>
                <a:cubicBezTo>
                  <a:pt x="30" y="59"/>
                  <a:pt x="29" y="60"/>
                  <a:pt x="28" y="60"/>
                </a:cubicBezTo>
                <a:cubicBezTo>
                  <a:pt x="27" y="60"/>
                  <a:pt x="26" y="59"/>
                  <a:pt x="26" y="58"/>
                </a:cubicBezTo>
                <a:cubicBezTo>
                  <a:pt x="26" y="57"/>
                  <a:pt x="27" y="56"/>
                  <a:pt x="28" y="56"/>
                </a:cubicBezTo>
                <a:close/>
                <a:moveTo>
                  <a:pt x="26" y="45"/>
                </a:moveTo>
                <a:cubicBezTo>
                  <a:pt x="26" y="45"/>
                  <a:pt x="26" y="45"/>
                  <a:pt x="26" y="45"/>
                </a:cubicBezTo>
                <a:cubicBezTo>
                  <a:pt x="26" y="45"/>
                  <a:pt x="27" y="45"/>
                  <a:pt x="27" y="46"/>
                </a:cubicBezTo>
                <a:cubicBezTo>
                  <a:pt x="27" y="47"/>
                  <a:pt x="26" y="48"/>
                  <a:pt x="26" y="48"/>
                </a:cubicBezTo>
                <a:cubicBezTo>
                  <a:pt x="25" y="48"/>
                  <a:pt x="24" y="47"/>
                  <a:pt x="24" y="46"/>
                </a:cubicBezTo>
                <a:cubicBezTo>
                  <a:pt x="24" y="45"/>
                  <a:pt x="25" y="45"/>
                  <a:pt x="26" y="45"/>
                </a:cubicBezTo>
                <a:close/>
                <a:moveTo>
                  <a:pt x="26" y="62"/>
                </a:moveTo>
                <a:cubicBezTo>
                  <a:pt x="26" y="62"/>
                  <a:pt x="26" y="62"/>
                  <a:pt x="26" y="62"/>
                </a:cubicBezTo>
                <a:cubicBezTo>
                  <a:pt x="28" y="62"/>
                  <a:pt x="29" y="64"/>
                  <a:pt x="29" y="65"/>
                </a:cubicBezTo>
                <a:cubicBezTo>
                  <a:pt x="29" y="67"/>
                  <a:pt x="28" y="68"/>
                  <a:pt x="26" y="68"/>
                </a:cubicBezTo>
                <a:cubicBezTo>
                  <a:pt x="24" y="68"/>
                  <a:pt x="23" y="67"/>
                  <a:pt x="23" y="65"/>
                </a:cubicBezTo>
                <a:cubicBezTo>
                  <a:pt x="23" y="64"/>
                  <a:pt x="24" y="62"/>
                  <a:pt x="26" y="62"/>
                </a:cubicBezTo>
                <a:close/>
                <a:moveTo>
                  <a:pt x="22" y="51"/>
                </a:moveTo>
                <a:cubicBezTo>
                  <a:pt x="22" y="51"/>
                  <a:pt x="22" y="51"/>
                  <a:pt x="22" y="51"/>
                </a:cubicBezTo>
                <a:cubicBezTo>
                  <a:pt x="24" y="51"/>
                  <a:pt x="25" y="52"/>
                  <a:pt x="25" y="54"/>
                </a:cubicBezTo>
                <a:cubicBezTo>
                  <a:pt x="25" y="56"/>
                  <a:pt x="24" y="57"/>
                  <a:pt x="22" y="57"/>
                </a:cubicBezTo>
                <a:cubicBezTo>
                  <a:pt x="21" y="57"/>
                  <a:pt x="19" y="56"/>
                  <a:pt x="19" y="54"/>
                </a:cubicBezTo>
                <a:cubicBezTo>
                  <a:pt x="19" y="52"/>
                  <a:pt x="21" y="51"/>
                  <a:pt x="22" y="51"/>
                </a:cubicBezTo>
                <a:close/>
                <a:moveTo>
                  <a:pt x="26" y="38"/>
                </a:moveTo>
                <a:cubicBezTo>
                  <a:pt x="26" y="38"/>
                  <a:pt x="26" y="38"/>
                  <a:pt x="26" y="38"/>
                </a:cubicBezTo>
                <a:cubicBezTo>
                  <a:pt x="49" y="38"/>
                  <a:pt x="49" y="38"/>
                  <a:pt x="49" y="38"/>
                </a:cubicBezTo>
                <a:cubicBezTo>
                  <a:pt x="45" y="32"/>
                  <a:pt x="45" y="32"/>
                  <a:pt x="45" y="32"/>
                </a:cubicBezTo>
                <a:cubicBezTo>
                  <a:pt x="45" y="31"/>
                  <a:pt x="45" y="31"/>
                  <a:pt x="45" y="30"/>
                </a:cubicBezTo>
                <a:cubicBezTo>
                  <a:pt x="45" y="6"/>
                  <a:pt x="45" y="6"/>
                  <a:pt x="45" y="6"/>
                </a:cubicBezTo>
                <a:cubicBezTo>
                  <a:pt x="30" y="6"/>
                  <a:pt x="30" y="6"/>
                  <a:pt x="30" y="6"/>
                </a:cubicBezTo>
                <a:cubicBezTo>
                  <a:pt x="30" y="30"/>
                  <a:pt x="30" y="30"/>
                  <a:pt x="30" y="30"/>
                </a:cubicBezTo>
                <a:cubicBezTo>
                  <a:pt x="30" y="30"/>
                  <a:pt x="30" y="30"/>
                  <a:pt x="30" y="30"/>
                </a:cubicBezTo>
                <a:cubicBezTo>
                  <a:pt x="30" y="30"/>
                  <a:pt x="30" y="31"/>
                  <a:pt x="29" y="31"/>
                </a:cubicBezTo>
                <a:cubicBezTo>
                  <a:pt x="26" y="38"/>
                  <a:pt x="26" y="38"/>
                  <a:pt x="26" y="38"/>
                </a:cubicBezTo>
                <a:close/>
                <a:moveTo>
                  <a:pt x="51" y="41"/>
                </a:moveTo>
                <a:cubicBezTo>
                  <a:pt x="51" y="41"/>
                  <a:pt x="51" y="41"/>
                  <a:pt x="51" y="41"/>
                </a:cubicBezTo>
                <a:cubicBezTo>
                  <a:pt x="24" y="41"/>
                  <a:pt x="24" y="41"/>
                  <a:pt x="24" y="41"/>
                </a:cubicBezTo>
                <a:cubicBezTo>
                  <a:pt x="7" y="70"/>
                  <a:pt x="7" y="70"/>
                  <a:pt x="7" y="70"/>
                </a:cubicBezTo>
                <a:cubicBezTo>
                  <a:pt x="67" y="70"/>
                  <a:pt x="67" y="70"/>
                  <a:pt x="67" y="70"/>
                </a:cubicBezTo>
                <a:cubicBezTo>
                  <a:pt x="51" y="41"/>
                  <a:pt x="51" y="41"/>
                  <a:pt x="51" y="41"/>
                </a:cubicBezTo>
                <a:close/>
                <a:moveTo>
                  <a:pt x="34" y="64"/>
                </a:moveTo>
                <a:cubicBezTo>
                  <a:pt x="34" y="64"/>
                  <a:pt x="34" y="64"/>
                  <a:pt x="34" y="64"/>
                </a:cubicBezTo>
                <a:cubicBezTo>
                  <a:pt x="33" y="64"/>
                  <a:pt x="32" y="64"/>
                  <a:pt x="32" y="63"/>
                </a:cubicBezTo>
                <a:cubicBezTo>
                  <a:pt x="32" y="62"/>
                  <a:pt x="33" y="61"/>
                  <a:pt x="34" y="61"/>
                </a:cubicBezTo>
                <a:cubicBezTo>
                  <a:pt x="40" y="61"/>
                  <a:pt x="40" y="61"/>
                  <a:pt x="40" y="61"/>
                </a:cubicBezTo>
                <a:cubicBezTo>
                  <a:pt x="41" y="61"/>
                  <a:pt x="42" y="62"/>
                  <a:pt x="42" y="63"/>
                </a:cubicBezTo>
                <a:cubicBezTo>
                  <a:pt x="42" y="64"/>
                  <a:pt x="41" y="64"/>
                  <a:pt x="40" y="64"/>
                </a:cubicBezTo>
                <a:cubicBezTo>
                  <a:pt x="34" y="64"/>
                  <a:pt x="34" y="64"/>
                  <a:pt x="34" y="64"/>
                </a:cubicBezTo>
                <a:close/>
                <a:moveTo>
                  <a:pt x="36" y="55"/>
                </a:moveTo>
                <a:cubicBezTo>
                  <a:pt x="36" y="55"/>
                  <a:pt x="36" y="55"/>
                  <a:pt x="36" y="55"/>
                </a:cubicBezTo>
                <a:cubicBezTo>
                  <a:pt x="35" y="55"/>
                  <a:pt x="34" y="54"/>
                  <a:pt x="34" y="53"/>
                </a:cubicBezTo>
                <a:cubicBezTo>
                  <a:pt x="34" y="52"/>
                  <a:pt x="35" y="52"/>
                  <a:pt x="36" y="52"/>
                </a:cubicBezTo>
                <a:cubicBezTo>
                  <a:pt x="39" y="52"/>
                  <a:pt x="39" y="52"/>
                  <a:pt x="39" y="52"/>
                </a:cubicBezTo>
                <a:cubicBezTo>
                  <a:pt x="40" y="52"/>
                  <a:pt x="40" y="52"/>
                  <a:pt x="40" y="53"/>
                </a:cubicBezTo>
                <a:cubicBezTo>
                  <a:pt x="40" y="54"/>
                  <a:pt x="40" y="55"/>
                  <a:pt x="39" y="55"/>
                </a:cubicBezTo>
                <a:cubicBezTo>
                  <a:pt x="36" y="55"/>
                  <a:pt x="36" y="55"/>
                  <a:pt x="36" y="55"/>
                </a:cubicBezTo>
                <a:close/>
                <a:moveTo>
                  <a:pt x="36" y="36"/>
                </a:moveTo>
                <a:cubicBezTo>
                  <a:pt x="36" y="36"/>
                  <a:pt x="36" y="36"/>
                  <a:pt x="36" y="36"/>
                </a:cubicBezTo>
                <a:cubicBezTo>
                  <a:pt x="35" y="36"/>
                  <a:pt x="34" y="36"/>
                  <a:pt x="34" y="35"/>
                </a:cubicBezTo>
                <a:cubicBezTo>
                  <a:pt x="34" y="34"/>
                  <a:pt x="35" y="33"/>
                  <a:pt x="36" y="33"/>
                </a:cubicBezTo>
                <a:cubicBezTo>
                  <a:pt x="39" y="33"/>
                  <a:pt x="39" y="33"/>
                  <a:pt x="39" y="33"/>
                </a:cubicBezTo>
                <a:cubicBezTo>
                  <a:pt x="40" y="33"/>
                  <a:pt x="40" y="34"/>
                  <a:pt x="40" y="35"/>
                </a:cubicBezTo>
                <a:cubicBezTo>
                  <a:pt x="40" y="36"/>
                  <a:pt x="40" y="36"/>
                  <a:pt x="39" y="36"/>
                </a:cubicBezTo>
                <a:cubicBezTo>
                  <a:pt x="36" y="36"/>
                  <a:pt x="36" y="36"/>
                  <a:pt x="36" y="36"/>
                </a:cubicBezTo>
                <a:close/>
                <a:moveTo>
                  <a:pt x="34" y="46"/>
                </a:moveTo>
                <a:cubicBezTo>
                  <a:pt x="34" y="46"/>
                  <a:pt x="34" y="46"/>
                  <a:pt x="34" y="46"/>
                </a:cubicBezTo>
                <a:cubicBezTo>
                  <a:pt x="33" y="46"/>
                  <a:pt x="32" y="45"/>
                  <a:pt x="32" y="44"/>
                </a:cubicBezTo>
                <a:cubicBezTo>
                  <a:pt x="32" y="43"/>
                  <a:pt x="33" y="42"/>
                  <a:pt x="34" y="42"/>
                </a:cubicBezTo>
                <a:cubicBezTo>
                  <a:pt x="40" y="42"/>
                  <a:pt x="40" y="42"/>
                  <a:pt x="40" y="42"/>
                </a:cubicBezTo>
                <a:cubicBezTo>
                  <a:pt x="41" y="42"/>
                  <a:pt x="42" y="43"/>
                  <a:pt x="42" y="44"/>
                </a:cubicBezTo>
                <a:cubicBezTo>
                  <a:pt x="42" y="45"/>
                  <a:pt x="41" y="46"/>
                  <a:pt x="40" y="46"/>
                </a:cubicBezTo>
                <a:cubicBezTo>
                  <a:pt x="34" y="46"/>
                  <a:pt x="34" y="46"/>
                  <a:pt x="34" y="46"/>
                </a:cubicBezTo>
                <a:close/>
                <a:moveTo>
                  <a:pt x="34" y="27"/>
                </a:moveTo>
                <a:cubicBezTo>
                  <a:pt x="34" y="27"/>
                  <a:pt x="34" y="27"/>
                  <a:pt x="34" y="27"/>
                </a:cubicBezTo>
                <a:cubicBezTo>
                  <a:pt x="33" y="27"/>
                  <a:pt x="32" y="26"/>
                  <a:pt x="32" y="25"/>
                </a:cubicBezTo>
                <a:cubicBezTo>
                  <a:pt x="32" y="24"/>
                  <a:pt x="33" y="24"/>
                  <a:pt x="34" y="24"/>
                </a:cubicBezTo>
                <a:cubicBezTo>
                  <a:pt x="40" y="24"/>
                  <a:pt x="40" y="24"/>
                  <a:pt x="40" y="24"/>
                </a:cubicBezTo>
                <a:cubicBezTo>
                  <a:pt x="41" y="24"/>
                  <a:pt x="42" y="24"/>
                  <a:pt x="42" y="25"/>
                </a:cubicBezTo>
                <a:cubicBezTo>
                  <a:pt x="42" y="26"/>
                  <a:pt x="41" y="27"/>
                  <a:pt x="40" y="27"/>
                </a:cubicBezTo>
                <a:cubicBezTo>
                  <a:pt x="34" y="27"/>
                  <a:pt x="34" y="27"/>
                  <a:pt x="34"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80" name="Freeform 16"/>
          <p:cNvSpPr>
            <a:spLocks noEditPoints="1"/>
          </p:cNvSpPr>
          <p:nvPr/>
        </p:nvSpPr>
        <p:spPr bwMode="auto">
          <a:xfrm>
            <a:off x="1013151" y="1172766"/>
            <a:ext cx="246063" cy="246062"/>
          </a:xfrm>
          <a:custGeom>
            <a:avLst/>
            <a:gdLst>
              <a:gd name="T0" fmla="*/ 64 w 77"/>
              <a:gd name="T1" fmla="*/ 63 h 77"/>
              <a:gd name="T2" fmla="*/ 51 w 77"/>
              <a:gd name="T3" fmla="*/ 52 h 77"/>
              <a:gd name="T4" fmla="*/ 54 w 77"/>
              <a:gd name="T5" fmla="*/ 50 h 77"/>
              <a:gd name="T6" fmla="*/ 60 w 77"/>
              <a:gd name="T7" fmla="*/ 0 h 77"/>
              <a:gd name="T8" fmla="*/ 63 w 77"/>
              <a:gd name="T9" fmla="*/ 0 h 77"/>
              <a:gd name="T10" fmla="*/ 68 w 77"/>
              <a:gd name="T11" fmla="*/ 5 h 77"/>
              <a:gd name="T12" fmla="*/ 67 w 77"/>
              <a:gd name="T13" fmla="*/ 6 h 77"/>
              <a:gd name="T14" fmla="*/ 61 w 77"/>
              <a:gd name="T15" fmla="*/ 14 h 77"/>
              <a:gd name="T16" fmla="*/ 63 w 77"/>
              <a:gd name="T17" fmla="*/ 16 h 77"/>
              <a:gd name="T18" fmla="*/ 71 w 77"/>
              <a:gd name="T19" fmla="*/ 9 h 77"/>
              <a:gd name="T20" fmla="*/ 75 w 77"/>
              <a:gd name="T21" fmla="*/ 11 h 77"/>
              <a:gd name="T22" fmla="*/ 76 w 77"/>
              <a:gd name="T23" fmla="*/ 14 h 77"/>
              <a:gd name="T24" fmla="*/ 77 w 77"/>
              <a:gd name="T25" fmla="*/ 17 h 77"/>
              <a:gd name="T26" fmla="*/ 60 w 77"/>
              <a:gd name="T27" fmla="*/ 34 h 77"/>
              <a:gd name="T28" fmla="*/ 55 w 77"/>
              <a:gd name="T29" fmla="*/ 37 h 77"/>
              <a:gd name="T30" fmla="*/ 73 w 77"/>
              <a:gd name="T31" fmla="*/ 55 h 77"/>
              <a:gd name="T32" fmla="*/ 73 w 77"/>
              <a:gd name="T33" fmla="*/ 72 h 77"/>
              <a:gd name="T34" fmla="*/ 73 w 77"/>
              <a:gd name="T35" fmla="*/ 72 h 77"/>
              <a:gd name="T36" fmla="*/ 56 w 77"/>
              <a:gd name="T37" fmla="*/ 72 h 77"/>
              <a:gd name="T38" fmla="*/ 20 w 77"/>
              <a:gd name="T39" fmla="*/ 73 h 77"/>
              <a:gd name="T40" fmla="*/ 4 w 77"/>
              <a:gd name="T41" fmla="*/ 72 h 77"/>
              <a:gd name="T42" fmla="*/ 2 w 77"/>
              <a:gd name="T43" fmla="*/ 69 h 77"/>
              <a:gd name="T44" fmla="*/ 4 w 77"/>
              <a:gd name="T45" fmla="*/ 56 h 77"/>
              <a:gd name="T46" fmla="*/ 17 w 77"/>
              <a:gd name="T47" fmla="*/ 29 h 77"/>
              <a:gd name="T48" fmla="*/ 9 w 77"/>
              <a:gd name="T49" fmla="*/ 25 h 77"/>
              <a:gd name="T50" fmla="*/ 3 w 77"/>
              <a:gd name="T51" fmla="*/ 7 h 77"/>
              <a:gd name="T52" fmla="*/ 8 w 77"/>
              <a:gd name="T53" fmla="*/ 2 h 77"/>
              <a:gd name="T54" fmla="*/ 26 w 77"/>
              <a:gd name="T55" fmla="*/ 7 h 77"/>
              <a:gd name="T56" fmla="*/ 30 w 77"/>
              <a:gd name="T57" fmla="*/ 16 h 77"/>
              <a:gd name="T58" fmla="*/ 43 w 77"/>
              <a:gd name="T59" fmla="*/ 18 h 77"/>
              <a:gd name="T60" fmla="*/ 43 w 77"/>
              <a:gd name="T61" fmla="*/ 17 h 77"/>
              <a:gd name="T62" fmla="*/ 48 w 77"/>
              <a:gd name="T63" fmla="*/ 5 h 77"/>
              <a:gd name="T64" fmla="*/ 51 w 77"/>
              <a:gd name="T65" fmla="*/ 41 h 77"/>
              <a:gd name="T66" fmla="*/ 42 w 77"/>
              <a:gd name="T67" fmla="*/ 50 h 77"/>
              <a:gd name="T68" fmla="*/ 65 w 77"/>
              <a:gd name="T69" fmla="*/ 70 h 77"/>
              <a:gd name="T70" fmla="*/ 69 w 77"/>
              <a:gd name="T71" fmla="*/ 68 h 77"/>
              <a:gd name="T72" fmla="*/ 69 w 77"/>
              <a:gd name="T73" fmla="*/ 59 h 77"/>
              <a:gd name="T74" fmla="*/ 51 w 77"/>
              <a:gd name="T75" fmla="*/ 41 h 77"/>
              <a:gd name="T76" fmla="*/ 28 w 77"/>
              <a:gd name="T77" fmla="*/ 32 h 77"/>
              <a:gd name="T78" fmla="*/ 25 w 77"/>
              <a:gd name="T79" fmla="*/ 20 h 77"/>
              <a:gd name="T80" fmla="*/ 23 w 77"/>
              <a:gd name="T81" fmla="*/ 12 h 77"/>
              <a:gd name="T82" fmla="*/ 9 w 77"/>
              <a:gd name="T83" fmla="*/ 8 h 77"/>
              <a:gd name="T84" fmla="*/ 13 w 77"/>
              <a:gd name="T85" fmla="*/ 22 h 77"/>
              <a:gd name="T86" fmla="*/ 21 w 77"/>
              <a:gd name="T87" fmla="*/ 24 h 77"/>
              <a:gd name="T88" fmla="*/ 59 w 77"/>
              <a:gd name="T89" fmla="*/ 6 h 77"/>
              <a:gd name="T90" fmla="*/ 52 w 77"/>
              <a:gd name="T91" fmla="*/ 9 h 77"/>
              <a:gd name="T92" fmla="*/ 48 w 77"/>
              <a:gd name="T93" fmla="*/ 17 h 77"/>
              <a:gd name="T94" fmla="*/ 48 w 77"/>
              <a:gd name="T95" fmla="*/ 18 h 77"/>
              <a:gd name="T96" fmla="*/ 48 w 77"/>
              <a:gd name="T97" fmla="*/ 19 h 77"/>
              <a:gd name="T98" fmla="*/ 8 w 77"/>
              <a:gd name="T99" fmla="*/ 61 h 77"/>
              <a:gd name="T100" fmla="*/ 7 w 77"/>
              <a:gd name="T101" fmla="*/ 66 h 77"/>
              <a:gd name="T102" fmla="*/ 10 w 77"/>
              <a:gd name="T103" fmla="*/ 70 h 77"/>
              <a:gd name="T104" fmla="*/ 36 w 77"/>
              <a:gd name="T105" fmla="*/ 48 h 77"/>
              <a:gd name="T106" fmla="*/ 49 w 77"/>
              <a:gd name="T107" fmla="*/ 35 h 77"/>
              <a:gd name="T108" fmla="*/ 55 w 77"/>
              <a:gd name="T109" fmla="*/ 29 h 77"/>
              <a:gd name="T110" fmla="*/ 58 w 77"/>
              <a:gd name="T111" fmla="*/ 28 h 77"/>
              <a:gd name="T112" fmla="*/ 60 w 77"/>
              <a:gd name="T113" fmla="*/ 28 h 77"/>
              <a:gd name="T114" fmla="*/ 68 w 77"/>
              <a:gd name="T115" fmla="*/ 25 h 77"/>
              <a:gd name="T116" fmla="*/ 67 w 77"/>
              <a:gd name="T117" fmla="*/ 21 h 77"/>
              <a:gd name="T118" fmla="*/ 61 w 77"/>
              <a:gd name="T119" fmla="*/ 21 h 77"/>
              <a:gd name="T120" fmla="*/ 56 w 77"/>
              <a:gd name="T121" fmla="*/ 18 h 77"/>
              <a:gd name="T122" fmla="*/ 54 w 77"/>
              <a:gd name="T123" fmla="*/ 13 h 77"/>
              <a:gd name="T124" fmla="*/ 59 w 77"/>
              <a:gd name="T125" fmla="*/ 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7" h="77">
                <a:moveTo>
                  <a:pt x="64" y="60"/>
                </a:moveTo>
                <a:cubicBezTo>
                  <a:pt x="65" y="61"/>
                  <a:pt x="65" y="62"/>
                  <a:pt x="64" y="63"/>
                </a:cubicBezTo>
                <a:cubicBezTo>
                  <a:pt x="64" y="64"/>
                  <a:pt x="63" y="64"/>
                  <a:pt x="62" y="63"/>
                </a:cubicBezTo>
                <a:cubicBezTo>
                  <a:pt x="51" y="52"/>
                  <a:pt x="51" y="52"/>
                  <a:pt x="51" y="52"/>
                </a:cubicBezTo>
                <a:cubicBezTo>
                  <a:pt x="50" y="51"/>
                  <a:pt x="50" y="50"/>
                  <a:pt x="51" y="50"/>
                </a:cubicBezTo>
                <a:cubicBezTo>
                  <a:pt x="52" y="49"/>
                  <a:pt x="53" y="49"/>
                  <a:pt x="54" y="50"/>
                </a:cubicBezTo>
                <a:cubicBezTo>
                  <a:pt x="64" y="60"/>
                  <a:pt x="64" y="60"/>
                  <a:pt x="64" y="60"/>
                </a:cubicBezTo>
                <a:close/>
                <a:moveTo>
                  <a:pt x="60" y="0"/>
                </a:moveTo>
                <a:cubicBezTo>
                  <a:pt x="60" y="0"/>
                  <a:pt x="60" y="0"/>
                  <a:pt x="60" y="0"/>
                </a:cubicBezTo>
                <a:cubicBezTo>
                  <a:pt x="61" y="0"/>
                  <a:pt x="62" y="0"/>
                  <a:pt x="63" y="0"/>
                </a:cubicBezTo>
                <a:cubicBezTo>
                  <a:pt x="64" y="0"/>
                  <a:pt x="65" y="1"/>
                  <a:pt x="66" y="1"/>
                </a:cubicBezTo>
                <a:cubicBezTo>
                  <a:pt x="68" y="2"/>
                  <a:pt x="68" y="4"/>
                  <a:pt x="68" y="5"/>
                </a:cubicBezTo>
                <a:cubicBezTo>
                  <a:pt x="68" y="5"/>
                  <a:pt x="67" y="6"/>
                  <a:pt x="67" y="6"/>
                </a:cubicBezTo>
                <a:cubicBezTo>
                  <a:pt x="67" y="6"/>
                  <a:pt x="67" y="6"/>
                  <a:pt x="67" y="6"/>
                </a:cubicBezTo>
                <a:cubicBezTo>
                  <a:pt x="65" y="8"/>
                  <a:pt x="63" y="10"/>
                  <a:pt x="61" y="13"/>
                </a:cubicBezTo>
                <a:cubicBezTo>
                  <a:pt x="61" y="14"/>
                  <a:pt x="61" y="14"/>
                  <a:pt x="61" y="14"/>
                </a:cubicBezTo>
                <a:cubicBezTo>
                  <a:pt x="61" y="15"/>
                  <a:pt x="61" y="15"/>
                  <a:pt x="61" y="15"/>
                </a:cubicBezTo>
                <a:cubicBezTo>
                  <a:pt x="63" y="16"/>
                  <a:pt x="63" y="16"/>
                  <a:pt x="63" y="16"/>
                </a:cubicBezTo>
                <a:cubicBezTo>
                  <a:pt x="64" y="16"/>
                  <a:pt x="64" y="16"/>
                  <a:pt x="64" y="16"/>
                </a:cubicBezTo>
                <a:cubicBezTo>
                  <a:pt x="66" y="14"/>
                  <a:pt x="68" y="12"/>
                  <a:pt x="71" y="9"/>
                </a:cubicBezTo>
                <a:cubicBezTo>
                  <a:pt x="72" y="8"/>
                  <a:pt x="74" y="8"/>
                  <a:pt x="75" y="9"/>
                </a:cubicBezTo>
                <a:cubicBezTo>
                  <a:pt x="75" y="10"/>
                  <a:pt x="75" y="10"/>
                  <a:pt x="75" y="11"/>
                </a:cubicBezTo>
                <a:cubicBezTo>
                  <a:pt x="76" y="12"/>
                  <a:pt x="76" y="13"/>
                  <a:pt x="76" y="14"/>
                </a:cubicBezTo>
                <a:cubicBezTo>
                  <a:pt x="76" y="14"/>
                  <a:pt x="76" y="14"/>
                  <a:pt x="76" y="14"/>
                </a:cubicBezTo>
                <a:cubicBezTo>
                  <a:pt x="76" y="14"/>
                  <a:pt x="76" y="14"/>
                  <a:pt x="76" y="14"/>
                </a:cubicBezTo>
                <a:cubicBezTo>
                  <a:pt x="77" y="15"/>
                  <a:pt x="77" y="16"/>
                  <a:pt x="77" y="17"/>
                </a:cubicBezTo>
                <a:cubicBezTo>
                  <a:pt x="77" y="22"/>
                  <a:pt x="75" y="26"/>
                  <a:pt x="72" y="29"/>
                </a:cubicBezTo>
                <a:cubicBezTo>
                  <a:pt x="69" y="32"/>
                  <a:pt x="64" y="34"/>
                  <a:pt x="60" y="34"/>
                </a:cubicBezTo>
                <a:cubicBezTo>
                  <a:pt x="59" y="34"/>
                  <a:pt x="59" y="34"/>
                  <a:pt x="59" y="34"/>
                </a:cubicBezTo>
                <a:cubicBezTo>
                  <a:pt x="55" y="37"/>
                  <a:pt x="55" y="37"/>
                  <a:pt x="55" y="37"/>
                </a:cubicBezTo>
                <a:cubicBezTo>
                  <a:pt x="73" y="55"/>
                  <a:pt x="73" y="55"/>
                  <a:pt x="73" y="55"/>
                </a:cubicBezTo>
                <a:cubicBezTo>
                  <a:pt x="73" y="55"/>
                  <a:pt x="73" y="55"/>
                  <a:pt x="73" y="55"/>
                </a:cubicBezTo>
                <a:cubicBezTo>
                  <a:pt x="76" y="58"/>
                  <a:pt x="77" y="61"/>
                  <a:pt x="77" y="64"/>
                </a:cubicBezTo>
                <a:cubicBezTo>
                  <a:pt x="77" y="67"/>
                  <a:pt x="76" y="70"/>
                  <a:pt x="73" y="72"/>
                </a:cubicBezTo>
                <a:cubicBezTo>
                  <a:pt x="73" y="72"/>
                  <a:pt x="73" y="72"/>
                  <a:pt x="73" y="72"/>
                </a:cubicBezTo>
                <a:cubicBezTo>
                  <a:pt x="73" y="72"/>
                  <a:pt x="73" y="72"/>
                  <a:pt x="73" y="72"/>
                </a:cubicBezTo>
                <a:cubicBezTo>
                  <a:pt x="71" y="74"/>
                  <a:pt x="68" y="76"/>
                  <a:pt x="65" y="76"/>
                </a:cubicBezTo>
                <a:cubicBezTo>
                  <a:pt x="62" y="76"/>
                  <a:pt x="58" y="74"/>
                  <a:pt x="56" y="72"/>
                </a:cubicBezTo>
                <a:cubicBezTo>
                  <a:pt x="38" y="54"/>
                  <a:pt x="38" y="54"/>
                  <a:pt x="38" y="54"/>
                </a:cubicBezTo>
                <a:cubicBezTo>
                  <a:pt x="20" y="73"/>
                  <a:pt x="20" y="73"/>
                  <a:pt x="20" y="73"/>
                </a:cubicBezTo>
                <a:cubicBezTo>
                  <a:pt x="16" y="76"/>
                  <a:pt x="12" y="77"/>
                  <a:pt x="8" y="75"/>
                </a:cubicBezTo>
                <a:cubicBezTo>
                  <a:pt x="7" y="74"/>
                  <a:pt x="5" y="74"/>
                  <a:pt x="4" y="72"/>
                </a:cubicBezTo>
                <a:cubicBezTo>
                  <a:pt x="4" y="72"/>
                  <a:pt x="4" y="72"/>
                  <a:pt x="4" y="72"/>
                </a:cubicBezTo>
                <a:cubicBezTo>
                  <a:pt x="3" y="71"/>
                  <a:pt x="2" y="70"/>
                  <a:pt x="2" y="69"/>
                </a:cubicBezTo>
                <a:cubicBezTo>
                  <a:pt x="0" y="65"/>
                  <a:pt x="0" y="60"/>
                  <a:pt x="4" y="57"/>
                </a:cubicBezTo>
                <a:cubicBezTo>
                  <a:pt x="4" y="56"/>
                  <a:pt x="4" y="56"/>
                  <a:pt x="4" y="56"/>
                </a:cubicBezTo>
                <a:cubicBezTo>
                  <a:pt x="24" y="36"/>
                  <a:pt x="24" y="36"/>
                  <a:pt x="24" y="36"/>
                </a:cubicBezTo>
                <a:cubicBezTo>
                  <a:pt x="17" y="29"/>
                  <a:pt x="17" y="29"/>
                  <a:pt x="17" y="29"/>
                </a:cubicBezTo>
                <a:cubicBezTo>
                  <a:pt x="10" y="27"/>
                  <a:pt x="10" y="27"/>
                  <a:pt x="10" y="27"/>
                </a:cubicBezTo>
                <a:cubicBezTo>
                  <a:pt x="10" y="27"/>
                  <a:pt x="9" y="26"/>
                  <a:pt x="9" y="25"/>
                </a:cubicBezTo>
                <a:cubicBezTo>
                  <a:pt x="2" y="10"/>
                  <a:pt x="2" y="10"/>
                  <a:pt x="2" y="10"/>
                </a:cubicBezTo>
                <a:cubicBezTo>
                  <a:pt x="2" y="9"/>
                  <a:pt x="2" y="8"/>
                  <a:pt x="3" y="7"/>
                </a:cubicBezTo>
                <a:cubicBezTo>
                  <a:pt x="5" y="4"/>
                  <a:pt x="5" y="4"/>
                  <a:pt x="5" y="4"/>
                </a:cubicBezTo>
                <a:cubicBezTo>
                  <a:pt x="8" y="2"/>
                  <a:pt x="8" y="2"/>
                  <a:pt x="8" y="2"/>
                </a:cubicBezTo>
                <a:cubicBezTo>
                  <a:pt x="9" y="1"/>
                  <a:pt x="10" y="1"/>
                  <a:pt x="11" y="1"/>
                </a:cubicBezTo>
                <a:cubicBezTo>
                  <a:pt x="26" y="7"/>
                  <a:pt x="26" y="7"/>
                  <a:pt x="26" y="7"/>
                </a:cubicBezTo>
                <a:cubicBezTo>
                  <a:pt x="27" y="8"/>
                  <a:pt x="28" y="8"/>
                  <a:pt x="28" y="9"/>
                </a:cubicBezTo>
                <a:cubicBezTo>
                  <a:pt x="30" y="16"/>
                  <a:pt x="30" y="16"/>
                  <a:pt x="30" y="16"/>
                </a:cubicBezTo>
                <a:cubicBezTo>
                  <a:pt x="37" y="23"/>
                  <a:pt x="37" y="23"/>
                  <a:pt x="37" y="23"/>
                </a:cubicBezTo>
                <a:cubicBezTo>
                  <a:pt x="43" y="18"/>
                  <a:pt x="43" y="18"/>
                  <a:pt x="43" y="18"/>
                </a:cubicBezTo>
                <a:cubicBezTo>
                  <a:pt x="43" y="18"/>
                  <a:pt x="42" y="17"/>
                  <a:pt x="42" y="17"/>
                </a:cubicBezTo>
                <a:cubicBezTo>
                  <a:pt x="43" y="17"/>
                  <a:pt x="43" y="17"/>
                  <a:pt x="43" y="17"/>
                </a:cubicBezTo>
                <a:cubicBezTo>
                  <a:pt x="43" y="12"/>
                  <a:pt x="44" y="8"/>
                  <a:pt x="48" y="5"/>
                </a:cubicBezTo>
                <a:cubicBezTo>
                  <a:pt x="48" y="5"/>
                  <a:pt x="48" y="5"/>
                  <a:pt x="48" y="5"/>
                </a:cubicBezTo>
                <a:cubicBezTo>
                  <a:pt x="51" y="2"/>
                  <a:pt x="55" y="0"/>
                  <a:pt x="60" y="0"/>
                </a:cubicBezTo>
                <a:close/>
                <a:moveTo>
                  <a:pt x="51" y="41"/>
                </a:moveTo>
                <a:cubicBezTo>
                  <a:pt x="51" y="41"/>
                  <a:pt x="51" y="41"/>
                  <a:pt x="51" y="41"/>
                </a:cubicBezTo>
                <a:cubicBezTo>
                  <a:pt x="42" y="50"/>
                  <a:pt x="42" y="50"/>
                  <a:pt x="42" y="50"/>
                </a:cubicBezTo>
                <a:cubicBezTo>
                  <a:pt x="60" y="68"/>
                  <a:pt x="60" y="68"/>
                  <a:pt x="60" y="68"/>
                </a:cubicBezTo>
                <a:cubicBezTo>
                  <a:pt x="61" y="69"/>
                  <a:pt x="63" y="70"/>
                  <a:pt x="65" y="70"/>
                </a:cubicBezTo>
                <a:cubicBezTo>
                  <a:pt x="66" y="70"/>
                  <a:pt x="68" y="69"/>
                  <a:pt x="69" y="68"/>
                </a:cubicBezTo>
                <a:cubicBezTo>
                  <a:pt x="69" y="68"/>
                  <a:pt x="69" y="68"/>
                  <a:pt x="69" y="68"/>
                </a:cubicBezTo>
                <a:cubicBezTo>
                  <a:pt x="70" y="67"/>
                  <a:pt x="71" y="65"/>
                  <a:pt x="71" y="64"/>
                </a:cubicBezTo>
                <a:cubicBezTo>
                  <a:pt x="71" y="62"/>
                  <a:pt x="70" y="61"/>
                  <a:pt x="69" y="59"/>
                </a:cubicBezTo>
                <a:cubicBezTo>
                  <a:pt x="69" y="59"/>
                  <a:pt x="69" y="59"/>
                  <a:pt x="69" y="59"/>
                </a:cubicBezTo>
                <a:cubicBezTo>
                  <a:pt x="51" y="41"/>
                  <a:pt x="51" y="41"/>
                  <a:pt x="51" y="41"/>
                </a:cubicBezTo>
                <a:close/>
                <a:moveTo>
                  <a:pt x="28" y="32"/>
                </a:moveTo>
                <a:cubicBezTo>
                  <a:pt x="28" y="32"/>
                  <a:pt x="28" y="32"/>
                  <a:pt x="28" y="32"/>
                </a:cubicBezTo>
                <a:cubicBezTo>
                  <a:pt x="33" y="28"/>
                  <a:pt x="33" y="28"/>
                  <a:pt x="33" y="28"/>
                </a:cubicBezTo>
                <a:cubicBezTo>
                  <a:pt x="25" y="20"/>
                  <a:pt x="25" y="20"/>
                  <a:pt x="25" y="20"/>
                </a:cubicBezTo>
                <a:cubicBezTo>
                  <a:pt x="25" y="19"/>
                  <a:pt x="24" y="19"/>
                  <a:pt x="24" y="18"/>
                </a:cubicBezTo>
                <a:cubicBezTo>
                  <a:pt x="23" y="12"/>
                  <a:pt x="23" y="12"/>
                  <a:pt x="23" y="12"/>
                </a:cubicBezTo>
                <a:cubicBezTo>
                  <a:pt x="11" y="7"/>
                  <a:pt x="11" y="7"/>
                  <a:pt x="11" y="7"/>
                </a:cubicBezTo>
                <a:cubicBezTo>
                  <a:pt x="9" y="8"/>
                  <a:pt x="9" y="8"/>
                  <a:pt x="9" y="8"/>
                </a:cubicBezTo>
                <a:cubicBezTo>
                  <a:pt x="8" y="10"/>
                  <a:pt x="8" y="10"/>
                  <a:pt x="8" y="10"/>
                </a:cubicBezTo>
                <a:cubicBezTo>
                  <a:pt x="13" y="22"/>
                  <a:pt x="13" y="22"/>
                  <a:pt x="13" y="22"/>
                </a:cubicBezTo>
                <a:cubicBezTo>
                  <a:pt x="19" y="23"/>
                  <a:pt x="19" y="23"/>
                  <a:pt x="19" y="23"/>
                </a:cubicBezTo>
                <a:cubicBezTo>
                  <a:pt x="20" y="24"/>
                  <a:pt x="20" y="24"/>
                  <a:pt x="21" y="24"/>
                </a:cubicBezTo>
                <a:cubicBezTo>
                  <a:pt x="28" y="32"/>
                  <a:pt x="28" y="32"/>
                  <a:pt x="28" y="32"/>
                </a:cubicBezTo>
                <a:close/>
                <a:moveTo>
                  <a:pt x="59" y="6"/>
                </a:moveTo>
                <a:cubicBezTo>
                  <a:pt x="59" y="6"/>
                  <a:pt x="59" y="6"/>
                  <a:pt x="59" y="6"/>
                </a:cubicBezTo>
                <a:cubicBezTo>
                  <a:pt x="56" y="6"/>
                  <a:pt x="54" y="7"/>
                  <a:pt x="52" y="9"/>
                </a:cubicBezTo>
                <a:cubicBezTo>
                  <a:pt x="52" y="9"/>
                  <a:pt x="52" y="9"/>
                  <a:pt x="52" y="9"/>
                </a:cubicBezTo>
                <a:cubicBezTo>
                  <a:pt x="50" y="11"/>
                  <a:pt x="48" y="14"/>
                  <a:pt x="48" y="17"/>
                </a:cubicBezTo>
                <a:cubicBezTo>
                  <a:pt x="48" y="17"/>
                  <a:pt x="48" y="17"/>
                  <a:pt x="48" y="17"/>
                </a:cubicBezTo>
                <a:cubicBezTo>
                  <a:pt x="48" y="17"/>
                  <a:pt x="48" y="18"/>
                  <a:pt x="48" y="18"/>
                </a:cubicBezTo>
                <a:cubicBezTo>
                  <a:pt x="48" y="18"/>
                  <a:pt x="48" y="18"/>
                  <a:pt x="48" y="18"/>
                </a:cubicBezTo>
                <a:cubicBezTo>
                  <a:pt x="48" y="19"/>
                  <a:pt x="48" y="19"/>
                  <a:pt x="48" y="19"/>
                </a:cubicBezTo>
                <a:cubicBezTo>
                  <a:pt x="49" y="19"/>
                  <a:pt x="48" y="20"/>
                  <a:pt x="48" y="21"/>
                </a:cubicBezTo>
                <a:cubicBezTo>
                  <a:pt x="8" y="61"/>
                  <a:pt x="8" y="61"/>
                  <a:pt x="8" y="61"/>
                </a:cubicBezTo>
                <a:cubicBezTo>
                  <a:pt x="8" y="61"/>
                  <a:pt x="8" y="61"/>
                  <a:pt x="8" y="61"/>
                </a:cubicBezTo>
                <a:cubicBezTo>
                  <a:pt x="6" y="62"/>
                  <a:pt x="6" y="65"/>
                  <a:pt x="7" y="66"/>
                </a:cubicBezTo>
                <a:cubicBezTo>
                  <a:pt x="7" y="67"/>
                  <a:pt x="8" y="68"/>
                  <a:pt x="8" y="68"/>
                </a:cubicBezTo>
                <a:cubicBezTo>
                  <a:pt x="9" y="69"/>
                  <a:pt x="10" y="69"/>
                  <a:pt x="10" y="70"/>
                </a:cubicBezTo>
                <a:cubicBezTo>
                  <a:pt x="12" y="70"/>
                  <a:pt x="14" y="70"/>
                  <a:pt x="16" y="68"/>
                </a:cubicBezTo>
                <a:cubicBezTo>
                  <a:pt x="36" y="48"/>
                  <a:pt x="36" y="48"/>
                  <a:pt x="36" y="48"/>
                </a:cubicBezTo>
                <a:cubicBezTo>
                  <a:pt x="36" y="48"/>
                  <a:pt x="36" y="48"/>
                  <a:pt x="36" y="48"/>
                </a:cubicBezTo>
                <a:cubicBezTo>
                  <a:pt x="49" y="35"/>
                  <a:pt x="49" y="35"/>
                  <a:pt x="49" y="35"/>
                </a:cubicBezTo>
                <a:cubicBezTo>
                  <a:pt x="49" y="35"/>
                  <a:pt x="49" y="35"/>
                  <a:pt x="49" y="35"/>
                </a:cubicBezTo>
                <a:cubicBezTo>
                  <a:pt x="55" y="29"/>
                  <a:pt x="55" y="29"/>
                  <a:pt x="55" y="29"/>
                </a:cubicBezTo>
                <a:cubicBezTo>
                  <a:pt x="55" y="29"/>
                  <a:pt x="55" y="29"/>
                  <a:pt x="55" y="29"/>
                </a:cubicBezTo>
                <a:cubicBezTo>
                  <a:pt x="56" y="28"/>
                  <a:pt x="57" y="28"/>
                  <a:pt x="58" y="28"/>
                </a:cubicBezTo>
                <a:cubicBezTo>
                  <a:pt x="58" y="28"/>
                  <a:pt x="58" y="28"/>
                  <a:pt x="59" y="28"/>
                </a:cubicBezTo>
                <a:cubicBezTo>
                  <a:pt x="59" y="28"/>
                  <a:pt x="59" y="28"/>
                  <a:pt x="60" y="28"/>
                </a:cubicBezTo>
                <a:cubicBezTo>
                  <a:pt x="63" y="28"/>
                  <a:pt x="66" y="27"/>
                  <a:pt x="68" y="25"/>
                </a:cubicBezTo>
                <a:cubicBezTo>
                  <a:pt x="68" y="25"/>
                  <a:pt x="68" y="25"/>
                  <a:pt x="68" y="25"/>
                </a:cubicBezTo>
                <a:cubicBezTo>
                  <a:pt x="69" y="23"/>
                  <a:pt x="71" y="20"/>
                  <a:pt x="71" y="17"/>
                </a:cubicBezTo>
                <a:cubicBezTo>
                  <a:pt x="70" y="19"/>
                  <a:pt x="68" y="20"/>
                  <a:pt x="67" y="21"/>
                </a:cubicBezTo>
                <a:cubicBezTo>
                  <a:pt x="66" y="22"/>
                  <a:pt x="65" y="22"/>
                  <a:pt x="64" y="22"/>
                </a:cubicBezTo>
                <a:cubicBezTo>
                  <a:pt x="61" y="21"/>
                  <a:pt x="61" y="21"/>
                  <a:pt x="61" y="21"/>
                </a:cubicBezTo>
                <a:cubicBezTo>
                  <a:pt x="58" y="21"/>
                  <a:pt x="58" y="21"/>
                  <a:pt x="58" y="21"/>
                </a:cubicBezTo>
                <a:cubicBezTo>
                  <a:pt x="57" y="20"/>
                  <a:pt x="56" y="20"/>
                  <a:pt x="56" y="18"/>
                </a:cubicBezTo>
                <a:cubicBezTo>
                  <a:pt x="55" y="15"/>
                  <a:pt x="55" y="15"/>
                  <a:pt x="55" y="15"/>
                </a:cubicBezTo>
                <a:cubicBezTo>
                  <a:pt x="54" y="13"/>
                  <a:pt x="54" y="13"/>
                  <a:pt x="54" y="13"/>
                </a:cubicBezTo>
                <a:cubicBezTo>
                  <a:pt x="54" y="12"/>
                  <a:pt x="54" y="10"/>
                  <a:pt x="55" y="10"/>
                </a:cubicBezTo>
                <a:cubicBezTo>
                  <a:pt x="57" y="8"/>
                  <a:pt x="58" y="7"/>
                  <a:pt x="59"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81" name="Freeform 17"/>
          <p:cNvSpPr>
            <a:spLocks noEditPoints="1"/>
          </p:cNvSpPr>
          <p:nvPr/>
        </p:nvSpPr>
        <p:spPr bwMode="auto">
          <a:xfrm>
            <a:off x="1007989" y="2120767"/>
            <a:ext cx="238125" cy="246062"/>
          </a:xfrm>
          <a:custGeom>
            <a:avLst/>
            <a:gdLst>
              <a:gd name="T0" fmla="*/ 38 w 75"/>
              <a:gd name="T1" fmla="*/ 20 h 77"/>
              <a:gd name="T2" fmla="*/ 55 w 75"/>
              <a:gd name="T3" fmla="*/ 38 h 77"/>
              <a:gd name="T4" fmla="*/ 60 w 75"/>
              <a:gd name="T5" fmla="*/ 34 h 77"/>
              <a:gd name="T6" fmla="*/ 42 w 75"/>
              <a:gd name="T7" fmla="*/ 16 h 77"/>
              <a:gd name="T8" fmla="*/ 38 w 75"/>
              <a:gd name="T9" fmla="*/ 20 h 77"/>
              <a:gd name="T10" fmla="*/ 53 w 75"/>
              <a:gd name="T11" fmla="*/ 40 h 77"/>
              <a:gd name="T12" fmla="*/ 53 w 75"/>
              <a:gd name="T13" fmla="*/ 40 h 77"/>
              <a:gd name="T14" fmla="*/ 35 w 75"/>
              <a:gd name="T15" fmla="*/ 23 h 77"/>
              <a:gd name="T16" fmla="*/ 13 w 75"/>
              <a:gd name="T17" fmla="*/ 45 h 77"/>
              <a:gd name="T18" fmla="*/ 30 w 75"/>
              <a:gd name="T19" fmla="*/ 63 h 77"/>
              <a:gd name="T20" fmla="*/ 53 w 75"/>
              <a:gd name="T21" fmla="*/ 40 h 77"/>
              <a:gd name="T22" fmla="*/ 45 w 75"/>
              <a:gd name="T23" fmla="*/ 5 h 77"/>
              <a:gd name="T24" fmla="*/ 45 w 75"/>
              <a:gd name="T25" fmla="*/ 5 h 77"/>
              <a:gd name="T26" fmla="*/ 57 w 75"/>
              <a:gd name="T27" fmla="*/ 1 h 77"/>
              <a:gd name="T28" fmla="*/ 75 w 75"/>
              <a:gd name="T29" fmla="*/ 19 h 77"/>
              <a:gd name="T30" fmla="*/ 70 w 75"/>
              <a:gd name="T31" fmla="*/ 32 h 77"/>
              <a:gd name="T32" fmla="*/ 33 w 75"/>
              <a:gd name="T33" fmla="*/ 68 h 77"/>
              <a:gd name="T34" fmla="*/ 23 w 75"/>
              <a:gd name="T35" fmla="*/ 73 h 77"/>
              <a:gd name="T36" fmla="*/ 14 w 75"/>
              <a:gd name="T37" fmla="*/ 72 h 77"/>
              <a:gd name="T38" fmla="*/ 13 w 75"/>
              <a:gd name="T39" fmla="*/ 73 h 77"/>
              <a:gd name="T40" fmla="*/ 13 w 75"/>
              <a:gd name="T41" fmla="*/ 73 h 77"/>
              <a:gd name="T42" fmla="*/ 13 w 75"/>
              <a:gd name="T43" fmla="*/ 73 h 77"/>
              <a:gd name="T44" fmla="*/ 1 w 75"/>
              <a:gd name="T45" fmla="*/ 71 h 77"/>
              <a:gd name="T46" fmla="*/ 3 w 75"/>
              <a:gd name="T47" fmla="*/ 63 h 77"/>
              <a:gd name="T48" fmla="*/ 4 w 75"/>
              <a:gd name="T49" fmla="*/ 62 h 77"/>
              <a:gd name="T50" fmla="*/ 3 w 75"/>
              <a:gd name="T51" fmla="*/ 53 h 77"/>
              <a:gd name="T52" fmla="*/ 8 w 75"/>
              <a:gd name="T53" fmla="*/ 42 h 77"/>
              <a:gd name="T54" fmla="*/ 43 w 75"/>
              <a:gd name="T55" fmla="*/ 7 h 77"/>
              <a:gd name="T56" fmla="*/ 40 w 75"/>
              <a:gd name="T57" fmla="*/ 5 h 77"/>
              <a:gd name="T58" fmla="*/ 21 w 75"/>
              <a:gd name="T59" fmla="*/ 25 h 77"/>
              <a:gd name="T60" fmla="*/ 18 w 75"/>
              <a:gd name="T61" fmla="*/ 25 h 77"/>
              <a:gd name="T62" fmla="*/ 18 w 75"/>
              <a:gd name="T63" fmla="*/ 22 h 77"/>
              <a:gd name="T64" fmla="*/ 39 w 75"/>
              <a:gd name="T65" fmla="*/ 1 h 77"/>
              <a:gd name="T66" fmla="*/ 41 w 75"/>
              <a:gd name="T67" fmla="*/ 1 h 77"/>
              <a:gd name="T68" fmla="*/ 45 w 75"/>
              <a:gd name="T69" fmla="*/ 5 h 77"/>
              <a:gd name="T70" fmla="*/ 57 w 75"/>
              <a:gd name="T71" fmla="*/ 7 h 77"/>
              <a:gd name="T72" fmla="*/ 57 w 75"/>
              <a:gd name="T73" fmla="*/ 7 h 77"/>
              <a:gd name="T74" fmla="*/ 48 w 75"/>
              <a:gd name="T75" fmla="*/ 10 h 77"/>
              <a:gd name="T76" fmla="*/ 48 w 75"/>
              <a:gd name="T77" fmla="*/ 10 h 77"/>
              <a:gd name="T78" fmla="*/ 45 w 75"/>
              <a:gd name="T79" fmla="*/ 14 h 77"/>
              <a:gd name="T80" fmla="*/ 62 w 75"/>
              <a:gd name="T81" fmla="*/ 31 h 77"/>
              <a:gd name="T82" fmla="*/ 66 w 75"/>
              <a:gd name="T83" fmla="*/ 28 h 77"/>
              <a:gd name="T84" fmla="*/ 69 w 75"/>
              <a:gd name="T85" fmla="*/ 19 h 77"/>
              <a:gd name="T86" fmla="*/ 57 w 75"/>
              <a:gd name="T87" fmla="*/ 7 h 77"/>
              <a:gd name="T88" fmla="*/ 11 w 75"/>
              <a:gd name="T89" fmla="*/ 48 h 77"/>
              <a:gd name="T90" fmla="*/ 11 w 75"/>
              <a:gd name="T91" fmla="*/ 48 h 77"/>
              <a:gd name="T92" fmla="*/ 8 w 75"/>
              <a:gd name="T93" fmla="*/ 54 h 77"/>
              <a:gd name="T94" fmla="*/ 10 w 75"/>
              <a:gd name="T95" fmla="*/ 61 h 77"/>
              <a:gd name="T96" fmla="*/ 9 w 75"/>
              <a:gd name="T97" fmla="*/ 65 h 77"/>
              <a:gd name="T98" fmla="*/ 7 w 75"/>
              <a:gd name="T99" fmla="*/ 67 h 77"/>
              <a:gd name="T100" fmla="*/ 7 w 75"/>
              <a:gd name="T101" fmla="*/ 67 h 77"/>
              <a:gd name="T102" fmla="*/ 9 w 75"/>
              <a:gd name="T103" fmla="*/ 69 h 77"/>
              <a:gd name="T104" fmla="*/ 11 w 75"/>
              <a:gd name="T105" fmla="*/ 67 h 77"/>
              <a:gd name="T106" fmla="*/ 15 w 75"/>
              <a:gd name="T107" fmla="*/ 66 h 77"/>
              <a:gd name="T108" fmla="*/ 22 w 75"/>
              <a:gd name="T109" fmla="*/ 67 h 77"/>
              <a:gd name="T110" fmla="*/ 28 w 75"/>
              <a:gd name="T111" fmla="*/ 65 h 77"/>
              <a:gd name="T112" fmla="*/ 11 w 75"/>
              <a:gd name="T113" fmla="*/ 4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5" h="77">
                <a:moveTo>
                  <a:pt x="38" y="20"/>
                </a:moveTo>
                <a:cubicBezTo>
                  <a:pt x="55" y="38"/>
                  <a:pt x="55" y="38"/>
                  <a:pt x="55" y="38"/>
                </a:cubicBezTo>
                <a:cubicBezTo>
                  <a:pt x="60" y="34"/>
                  <a:pt x="60" y="34"/>
                  <a:pt x="60" y="34"/>
                </a:cubicBezTo>
                <a:cubicBezTo>
                  <a:pt x="42" y="16"/>
                  <a:pt x="42" y="16"/>
                  <a:pt x="42" y="16"/>
                </a:cubicBezTo>
                <a:cubicBezTo>
                  <a:pt x="38" y="20"/>
                  <a:pt x="38" y="20"/>
                  <a:pt x="38" y="20"/>
                </a:cubicBezTo>
                <a:close/>
                <a:moveTo>
                  <a:pt x="53" y="40"/>
                </a:moveTo>
                <a:cubicBezTo>
                  <a:pt x="53" y="40"/>
                  <a:pt x="53" y="40"/>
                  <a:pt x="53" y="40"/>
                </a:cubicBezTo>
                <a:cubicBezTo>
                  <a:pt x="35" y="23"/>
                  <a:pt x="35" y="23"/>
                  <a:pt x="35" y="23"/>
                </a:cubicBezTo>
                <a:cubicBezTo>
                  <a:pt x="13" y="45"/>
                  <a:pt x="13" y="45"/>
                  <a:pt x="13" y="45"/>
                </a:cubicBezTo>
                <a:cubicBezTo>
                  <a:pt x="30" y="63"/>
                  <a:pt x="30" y="63"/>
                  <a:pt x="30" y="63"/>
                </a:cubicBezTo>
                <a:cubicBezTo>
                  <a:pt x="53" y="40"/>
                  <a:pt x="53" y="40"/>
                  <a:pt x="53" y="40"/>
                </a:cubicBezTo>
                <a:close/>
                <a:moveTo>
                  <a:pt x="45" y="5"/>
                </a:moveTo>
                <a:cubicBezTo>
                  <a:pt x="45" y="5"/>
                  <a:pt x="45" y="5"/>
                  <a:pt x="45" y="5"/>
                </a:cubicBezTo>
                <a:cubicBezTo>
                  <a:pt x="49" y="2"/>
                  <a:pt x="53" y="1"/>
                  <a:pt x="57" y="1"/>
                </a:cubicBezTo>
                <a:cubicBezTo>
                  <a:pt x="67" y="1"/>
                  <a:pt x="75" y="9"/>
                  <a:pt x="75" y="19"/>
                </a:cubicBezTo>
                <a:cubicBezTo>
                  <a:pt x="75" y="24"/>
                  <a:pt x="73" y="28"/>
                  <a:pt x="70" y="32"/>
                </a:cubicBezTo>
                <a:cubicBezTo>
                  <a:pt x="33" y="68"/>
                  <a:pt x="33" y="68"/>
                  <a:pt x="33" y="68"/>
                </a:cubicBezTo>
                <a:cubicBezTo>
                  <a:pt x="30" y="71"/>
                  <a:pt x="27" y="73"/>
                  <a:pt x="23" y="73"/>
                </a:cubicBezTo>
                <a:cubicBezTo>
                  <a:pt x="20" y="74"/>
                  <a:pt x="17" y="73"/>
                  <a:pt x="14" y="72"/>
                </a:cubicBezTo>
                <a:cubicBezTo>
                  <a:pt x="13" y="73"/>
                  <a:pt x="13" y="73"/>
                  <a:pt x="13" y="73"/>
                </a:cubicBezTo>
                <a:cubicBezTo>
                  <a:pt x="13" y="73"/>
                  <a:pt x="13" y="73"/>
                  <a:pt x="13" y="73"/>
                </a:cubicBezTo>
                <a:cubicBezTo>
                  <a:pt x="13" y="73"/>
                  <a:pt x="13" y="73"/>
                  <a:pt x="13" y="73"/>
                </a:cubicBezTo>
                <a:cubicBezTo>
                  <a:pt x="9" y="77"/>
                  <a:pt x="3" y="75"/>
                  <a:pt x="1" y="71"/>
                </a:cubicBezTo>
                <a:cubicBezTo>
                  <a:pt x="0" y="68"/>
                  <a:pt x="0" y="65"/>
                  <a:pt x="3" y="63"/>
                </a:cubicBezTo>
                <a:cubicBezTo>
                  <a:pt x="4" y="62"/>
                  <a:pt x="4" y="62"/>
                  <a:pt x="4" y="62"/>
                </a:cubicBezTo>
                <a:cubicBezTo>
                  <a:pt x="2" y="59"/>
                  <a:pt x="2" y="56"/>
                  <a:pt x="3" y="53"/>
                </a:cubicBezTo>
                <a:cubicBezTo>
                  <a:pt x="3" y="49"/>
                  <a:pt x="5" y="45"/>
                  <a:pt x="8" y="42"/>
                </a:cubicBezTo>
                <a:cubicBezTo>
                  <a:pt x="43" y="7"/>
                  <a:pt x="43" y="7"/>
                  <a:pt x="43" y="7"/>
                </a:cubicBezTo>
                <a:cubicBezTo>
                  <a:pt x="40" y="5"/>
                  <a:pt x="40" y="5"/>
                  <a:pt x="40" y="5"/>
                </a:cubicBezTo>
                <a:cubicBezTo>
                  <a:pt x="21" y="25"/>
                  <a:pt x="21" y="25"/>
                  <a:pt x="21" y="25"/>
                </a:cubicBezTo>
                <a:cubicBezTo>
                  <a:pt x="20" y="25"/>
                  <a:pt x="19" y="25"/>
                  <a:pt x="18" y="25"/>
                </a:cubicBezTo>
                <a:cubicBezTo>
                  <a:pt x="17" y="24"/>
                  <a:pt x="17" y="23"/>
                  <a:pt x="18" y="22"/>
                </a:cubicBezTo>
                <a:cubicBezTo>
                  <a:pt x="39" y="1"/>
                  <a:pt x="39" y="1"/>
                  <a:pt x="39" y="1"/>
                </a:cubicBezTo>
                <a:cubicBezTo>
                  <a:pt x="40" y="0"/>
                  <a:pt x="41" y="0"/>
                  <a:pt x="41" y="1"/>
                </a:cubicBezTo>
                <a:cubicBezTo>
                  <a:pt x="45" y="5"/>
                  <a:pt x="45" y="5"/>
                  <a:pt x="45" y="5"/>
                </a:cubicBezTo>
                <a:close/>
                <a:moveTo>
                  <a:pt x="57" y="7"/>
                </a:moveTo>
                <a:cubicBezTo>
                  <a:pt x="57" y="7"/>
                  <a:pt x="57" y="7"/>
                  <a:pt x="57" y="7"/>
                </a:cubicBezTo>
                <a:cubicBezTo>
                  <a:pt x="54" y="7"/>
                  <a:pt x="51" y="8"/>
                  <a:pt x="48" y="10"/>
                </a:cubicBezTo>
                <a:cubicBezTo>
                  <a:pt x="48" y="10"/>
                  <a:pt x="48" y="10"/>
                  <a:pt x="48" y="10"/>
                </a:cubicBezTo>
                <a:cubicBezTo>
                  <a:pt x="45" y="14"/>
                  <a:pt x="45" y="14"/>
                  <a:pt x="45" y="14"/>
                </a:cubicBezTo>
                <a:cubicBezTo>
                  <a:pt x="62" y="31"/>
                  <a:pt x="62" y="31"/>
                  <a:pt x="62" y="31"/>
                </a:cubicBezTo>
                <a:cubicBezTo>
                  <a:pt x="66" y="28"/>
                  <a:pt x="66" y="28"/>
                  <a:pt x="66" y="28"/>
                </a:cubicBezTo>
                <a:cubicBezTo>
                  <a:pt x="68" y="25"/>
                  <a:pt x="69" y="22"/>
                  <a:pt x="69" y="19"/>
                </a:cubicBezTo>
                <a:cubicBezTo>
                  <a:pt x="69" y="12"/>
                  <a:pt x="64" y="7"/>
                  <a:pt x="57" y="7"/>
                </a:cubicBezTo>
                <a:close/>
                <a:moveTo>
                  <a:pt x="11" y="48"/>
                </a:moveTo>
                <a:cubicBezTo>
                  <a:pt x="11" y="48"/>
                  <a:pt x="11" y="48"/>
                  <a:pt x="11" y="48"/>
                </a:cubicBezTo>
                <a:cubicBezTo>
                  <a:pt x="9" y="50"/>
                  <a:pt x="9" y="52"/>
                  <a:pt x="8" y="54"/>
                </a:cubicBezTo>
                <a:cubicBezTo>
                  <a:pt x="8" y="56"/>
                  <a:pt x="8" y="59"/>
                  <a:pt x="10" y="61"/>
                </a:cubicBezTo>
                <a:cubicBezTo>
                  <a:pt x="10" y="62"/>
                  <a:pt x="10" y="64"/>
                  <a:pt x="9" y="65"/>
                </a:cubicBezTo>
                <a:cubicBezTo>
                  <a:pt x="7" y="67"/>
                  <a:pt x="7" y="67"/>
                  <a:pt x="7" y="67"/>
                </a:cubicBezTo>
                <a:cubicBezTo>
                  <a:pt x="7" y="67"/>
                  <a:pt x="7" y="67"/>
                  <a:pt x="7" y="67"/>
                </a:cubicBezTo>
                <a:cubicBezTo>
                  <a:pt x="5" y="68"/>
                  <a:pt x="7" y="70"/>
                  <a:pt x="9" y="69"/>
                </a:cubicBezTo>
                <a:cubicBezTo>
                  <a:pt x="11" y="67"/>
                  <a:pt x="11" y="67"/>
                  <a:pt x="11" y="67"/>
                </a:cubicBezTo>
                <a:cubicBezTo>
                  <a:pt x="12" y="66"/>
                  <a:pt x="13" y="65"/>
                  <a:pt x="15" y="66"/>
                </a:cubicBezTo>
                <a:cubicBezTo>
                  <a:pt x="17" y="67"/>
                  <a:pt x="20" y="68"/>
                  <a:pt x="22" y="67"/>
                </a:cubicBezTo>
                <a:cubicBezTo>
                  <a:pt x="24" y="67"/>
                  <a:pt x="26" y="66"/>
                  <a:pt x="28" y="65"/>
                </a:cubicBezTo>
                <a:cubicBezTo>
                  <a:pt x="11" y="48"/>
                  <a:pt x="11" y="48"/>
                  <a:pt x="11" y="4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83" name="Rectangle 19"/>
          <p:cNvSpPr>
            <a:spLocks noChangeArrowheads="1"/>
          </p:cNvSpPr>
          <p:nvPr/>
        </p:nvSpPr>
        <p:spPr bwMode="auto">
          <a:xfrm>
            <a:off x="777490" y="2513698"/>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itchFamily="34" charset="0"/>
              <a:buNone/>
            </a:pPr>
            <a:r>
              <a:rPr lang="en-US" altLang="zh-CN" sz="1200" b="1" dirty="0" smtClean="0">
                <a:solidFill>
                  <a:srgbClr val="002C42"/>
                </a:solidFill>
              </a:rPr>
              <a:t>2016</a:t>
            </a:r>
            <a:endParaRPr lang="zh-CN" altLang="en-US" sz="1200" dirty="0">
              <a:solidFill>
                <a:srgbClr val="002C42"/>
              </a:solidFill>
            </a:endParaRPr>
          </a:p>
        </p:txBody>
      </p:sp>
      <p:sp>
        <p:nvSpPr>
          <p:cNvPr id="36885" name="Rectangle 21"/>
          <p:cNvSpPr>
            <a:spLocks noChangeArrowheads="1"/>
          </p:cNvSpPr>
          <p:nvPr/>
        </p:nvSpPr>
        <p:spPr bwMode="auto">
          <a:xfrm>
            <a:off x="778994" y="1562844"/>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itchFamily="34" charset="0"/>
              <a:buNone/>
            </a:pPr>
            <a:r>
              <a:rPr lang="en-US" altLang="zh-CN" sz="1200" b="1" dirty="0" smtClean="0">
                <a:solidFill>
                  <a:srgbClr val="002C42"/>
                </a:solidFill>
              </a:rPr>
              <a:t>2016</a:t>
            </a:r>
            <a:endParaRPr lang="zh-CN" altLang="en-US" sz="1200" dirty="0">
              <a:solidFill>
                <a:srgbClr val="002C42"/>
              </a:solidFill>
            </a:endParaRPr>
          </a:p>
        </p:txBody>
      </p:sp>
      <p:sp>
        <p:nvSpPr>
          <p:cNvPr id="36886" name="Rectangle 22"/>
          <p:cNvSpPr>
            <a:spLocks noChangeArrowheads="1"/>
          </p:cNvSpPr>
          <p:nvPr/>
        </p:nvSpPr>
        <p:spPr bwMode="auto">
          <a:xfrm>
            <a:off x="779789" y="3363044"/>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itchFamily="34" charset="0"/>
              <a:buNone/>
            </a:pPr>
            <a:r>
              <a:rPr lang="en-US" altLang="zh-CN" sz="1200" b="1" dirty="0" smtClean="0">
                <a:solidFill>
                  <a:srgbClr val="002C42"/>
                </a:solidFill>
              </a:rPr>
              <a:t>2018</a:t>
            </a:r>
            <a:endParaRPr lang="zh-CN" altLang="en-US" sz="1200" dirty="0">
              <a:solidFill>
                <a:srgbClr val="002C42"/>
              </a:solidFill>
            </a:endParaRPr>
          </a:p>
        </p:txBody>
      </p:sp>
      <p:sp>
        <p:nvSpPr>
          <p:cNvPr id="24" name="Line 3"/>
          <p:cNvSpPr>
            <a:spLocks noChangeShapeType="1"/>
          </p:cNvSpPr>
          <p:nvPr/>
        </p:nvSpPr>
        <p:spPr bwMode="auto">
          <a:xfrm>
            <a:off x="231775" y="627063"/>
            <a:ext cx="4167778" cy="0"/>
          </a:xfrm>
          <a:prstGeom prst="line">
            <a:avLst/>
          </a:prstGeom>
          <a:noFill/>
          <a:ln w="6350">
            <a:solidFill>
              <a:srgbClr val="002C4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Text Box 4"/>
          <p:cNvSpPr txBox="1">
            <a:spLocks noChangeArrowheads="1"/>
          </p:cNvSpPr>
          <p:nvPr/>
        </p:nvSpPr>
        <p:spPr bwMode="auto">
          <a:xfrm>
            <a:off x="250825" y="266700"/>
            <a:ext cx="286232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a:spAutoFit/>
          </a:bodyPr>
          <a:lstStyle/>
          <a:p>
            <a:pPr>
              <a:buFont typeface="Arial" pitchFamily="34" charset="0"/>
              <a:buNone/>
            </a:pPr>
            <a:r>
              <a:rPr lang="zh-CN" altLang="en-US" b="1" dirty="0" smtClean="0">
                <a:solidFill>
                  <a:srgbClr val="002C42"/>
                </a:solidFill>
                <a:latin typeface="微软雅黑" pitchFamily="34" charset="-122"/>
                <a:ea typeface="微软雅黑" pitchFamily="34" charset="-122"/>
              </a:rPr>
              <a:t>国内外研究现状与发展动态</a:t>
            </a:r>
            <a:endParaRPr lang="en-US" altLang="zh-CN" b="1" dirty="0">
              <a:solidFill>
                <a:srgbClr val="002C42"/>
              </a:solidFill>
              <a:latin typeface="微软雅黑" pitchFamily="34" charset="-122"/>
              <a:ea typeface="微软雅黑" pitchFamily="34" charset="-122"/>
            </a:endParaRPr>
          </a:p>
        </p:txBody>
      </p:sp>
      <p:sp>
        <p:nvSpPr>
          <p:cNvPr id="23" name="Oval 35"/>
          <p:cNvSpPr>
            <a:spLocks noChangeArrowheads="1"/>
          </p:cNvSpPr>
          <p:nvPr/>
        </p:nvSpPr>
        <p:spPr bwMode="auto">
          <a:xfrm>
            <a:off x="880989" y="3723084"/>
            <a:ext cx="488950" cy="493712"/>
          </a:xfrm>
          <a:prstGeom prst="ellipse">
            <a:avLst/>
          </a:prstGeom>
          <a:solidFill>
            <a:srgbClr val="002C42"/>
          </a:solidFill>
          <a:ln>
            <a:noFill/>
          </a:ln>
        </p:spPr>
        <p:txBody>
          <a:bodyPr/>
          <a:lstStyle/>
          <a:p>
            <a:endParaRPr lang="zh-CN" altLang="en-US"/>
          </a:p>
        </p:txBody>
      </p:sp>
      <p:sp>
        <p:nvSpPr>
          <p:cNvPr id="27" name="Freeform 51"/>
          <p:cNvSpPr>
            <a:spLocks noEditPoints="1"/>
          </p:cNvSpPr>
          <p:nvPr/>
        </p:nvSpPr>
        <p:spPr bwMode="auto">
          <a:xfrm>
            <a:off x="1004814" y="3840559"/>
            <a:ext cx="241300" cy="230187"/>
          </a:xfrm>
          <a:custGeom>
            <a:avLst/>
            <a:gdLst>
              <a:gd name="T0" fmla="*/ 22 w 76"/>
              <a:gd name="T1" fmla="*/ 59 h 72"/>
              <a:gd name="T2" fmla="*/ 65 w 76"/>
              <a:gd name="T3" fmla="*/ 58 h 72"/>
              <a:gd name="T4" fmla="*/ 65 w 76"/>
              <a:gd name="T5" fmla="*/ 61 h 72"/>
              <a:gd name="T6" fmla="*/ 23 w 76"/>
              <a:gd name="T7" fmla="*/ 10 h 72"/>
              <a:gd name="T8" fmla="*/ 22 w 76"/>
              <a:gd name="T9" fmla="*/ 12 h 72"/>
              <a:gd name="T10" fmla="*/ 22 w 76"/>
              <a:gd name="T11" fmla="*/ 24 h 72"/>
              <a:gd name="T12" fmla="*/ 23 w 76"/>
              <a:gd name="T13" fmla="*/ 26 h 72"/>
              <a:gd name="T14" fmla="*/ 65 w 76"/>
              <a:gd name="T15" fmla="*/ 26 h 72"/>
              <a:gd name="T16" fmla="*/ 67 w 76"/>
              <a:gd name="T17" fmla="*/ 12 h 72"/>
              <a:gd name="T18" fmla="*/ 65 w 76"/>
              <a:gd name="T19" fmla="*/ 10 h 72"/>
              <a:gd name="T20" fmla="*/ 25 w 76"/>
              <a:gd name="T21" fmla="*/ 22 h 72"/>
              <a:gd name="T22" fmla="*/ 25 w 76"/>
              <a:gd name="T23" fmla="*/ 14 h 72"/>
              <a:gd name="T24" fmla="*/ 63 w 76"/>
              <a:gd name="T25" fmla="*/ 22 h 72"/>
              <a:gd name="T26" fmla="*/ 12 w 76"/>
              <a:gd name="T27" fmla="*/ 22 h 72"/>
              <a:gd name="T28" fmla="*/ 6 w 76"/>
              <a:gd name="T29" fmla="*/ 22 h 72"/>
              <a:gd name="T30" fmla="*/ 12 w 76"/>
              <a:gd name="T31" fmla="*/ 63 h 72"/>
              <a:gd name="T32" fmla="*/ 9 w 76"/>
              <a:gd name="T33" fmla="*/ 72 h 72"/>
              <a:gd name="T34" fmla="*/ 3 w 76"/>
              <a:gd name="T35" fmla="*/ 69 h 72"/>
              <a:gd name="T36" fmla="*/ 0 w 76"/>
              <a:gd name="T37" fmla="*/ 63 h 72"/>
              <a:gd name="T38" fmla="*/ 0 w 76"/>
              <a:gd name="T39" fmla="*/ 19 h 72"/>
              <a:gd name="T40" fmla="*/ 12 w 76"/>
              <a:gd name="T41" fmla="*/ 16 h 72"/>
              <a:gd name="T42" fmla="*/ 15 w 76"/>
              <a:gd name="T43" fmla="*/ 0 h 72"/>
              <a:gd name="T44" fmla="*/ 73 w 76"/>
              <a:gd name="T45" fmla="*/ 0 h 72"/>
              <a:gd name="T46" fmla="*/ 76 w 76"/>
              <a:gd name="T47" fmla="*/ 3 h 72"/>
              <a:gd name="T48" fmla="*/ 73 w 76"/>
              <a:gd name="T49" fmla="*/ 69 h 72"/>
              <a:gd name="T50" fmla="*/ 73 w 76"/>
              <a:gd name="T51" fmla="*/ 69 h 72"/>
              <a:gd name="T52" fmla="*/ 9 w 76"/>
              <a:gd name="T53" fmla="*/ 72 h 72"/>
              <a:gd name="T54" fmla="*/ 9 w 76"/>
              <a:gd name="T55" fmla="*/ 72 h 72"/>
              <a:gd name="T56" fmla="*/ 70 w 76"/>
              <a:gd name="T57" fmla="*/ 63 h 72"/>
              <a:gd name="T58" fmla="*/ 18 w 76"/>
              <a:gd name="T59" fmla="*/ 6 h 72"/>
              <a:gd name="T60" fmla="*/ 17 w 76"/>
              <a:gd name="T61" fmla="*/ 66 h 72"/>
              <a:gd name="T62" fmla="*/ 69 w 76"/>
              <a:gd name="T63" fmla="*/ 65 h 72"/>
              <a:gd name="T64" fmla="*/ 70 w 76"/>
              <a:gd name="T65" fmla="*/ 63 h 72"/>
              <a:gd name="T66" fmla="*/ 46 w 76"/>
              <a:gd name="T67" fmla="*/ 30 h 72"/>
              <a:gd name="T68" fmla="*/ 65 w 76"/>
              <a:gd name="T69" fmla="*/ 30 h 72"/>
              <a:gd name="T70" fmla="*/ 67 w 76"/>
              <a:gd name="T71" fmla="*/ 31 h 72"/>
              <a:gd name="T72" fmla="*/ 65 w 76"/>
              <a:gd name="T73" fmla="*/ 42 h 72"/>
              <a:gd name="T74" fmla="*/ 46 w 76"/>
              <a:gd name="T75" fmla="*/ 42 h 72"/>
              <a:gd name="T76" fmla="*/ 44 w 76"/>
              <a:gd name="T77" fmla="*/ 41 h 72"/>
              <a:gd name="T78" fmla="*/ 46 w 76"/>
              <a:gd name="T79" fmla="*/ 30 h 72"/>
              <a:gd name="T80" fmla="*/ 63 w 76"/>
              <a:gd name="T81" fmla="*/ 33 h 72"/>
              <a:gd name="T82" fmla="*/ 48 w 76"/>
              <a:gd name="T83" fmla="*/ 39 h 72"/>
              <a:gd name="T84" fmla="*/ 63 w 76"/>
              <a:gd name="T85" fmla="*/ 33 h 72"/>
              <a:gd name="T86" fmla="*/ 23 w 76"/>
              <a:gd name="T87" fmla="*/ 33 h 72"/>
              <a:gd name="T88" fmla="*/ 23 w 76"/>
              <a:gd name="T89" fmla="*/ 30 h 72"/>
              <a:gd name="T90" fmla="*/ 42 w 76"/>
              <a:gd name="T91" fmla="*/ 31 h 72"/>
              <a:gd name="T92" fmla="*/ 23 w 76"/>
              <a:gd name="T93" fmla="*/ 33 h 72"/>
              <a:gd name="T94" fmla="*/ 23 w 76"/>
              <a:gd name="T95" fmla="*/ 42 h 72"/>
              <a:gd name="T96" fmla="*/ 23 w 76"/>
              <a:gd name="T97" fmla="*/ 39 h 72"/>
              <a:gd name="T98" fmla="*/ 42 w 76"/>
              <a:gd name="T99" fmla="*/ 41 h 72"/>
              <a:gd name="T100" fmla="*/ 23 w 76"/>
              <a:gd name="T101" fmla="*/ 42 h 72"/>
              <a:gd name="T102" fmla="*/ 23 w 76"/>
              <a:gd name="T103" fmla="*/ 52 h 72"/>
              <a:gd name="T104" fmla="*/ 23 w 76"/>
              <a:gd name="T105" fmla="*/ 48 h 72"/>
              <a:gd name="T106" fmla="*/ 67 w 76"/>
              <a:gd name="T107" fmla="*/ 50 h 72"/>
              <a:gd name="T108" fmla="*/ 23 w 76"/>
              <a:gd name="T109" fmla="*/ 5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 h="72">
                <a:moveTo>
                  <a:pt x="23" y="61"/>
                </a:moveTo>
                <a:cubicBezTo>
                  <a:pt x="22" y="61"/>
                  <a:pt x="22" y="60"/>
                  <a:pt x="22" y="59"/>
                </a:cubicBezTo>
                <a:cubicBezTo>
                  <a:pt x="22" y="58"/>
                  <a:pt x="22" y="58"/>
                  <a:pt x="23" y="58"/>
                </a:cubicBezTo>
                <a:cubicBezTo>
                  <a:pt x="65" y="58"/>
                  <a:pt x="65" y="58"/>
                  <a:pt x="65" y="58"/>
                </a:cubicBezTo>
                <a:cubicBezTo>
                  <a:pt x="66" y="58"/>
                  <a:pt x="67" y="58"/>
                  <a:pt x="67" y="59"/>
                </a:cubicBezTo>
                <a:cubicBezTo>
                  <a:pt x="67" y="60"/>
                  <a:pt x="66" y="61"/>
                  <a:pt x="65" y="61"/>
                </a:cubicBezTo>
                <a:cubicBezTo>
                  <a:pt x="23" y="61"/>
                  <a:pt x="23" y="61"/>
                  <a:pt x="23" y="61"/>
                </a:cubicBezTo>
                <a:close/>
                <a:moveTo>
                  <a:pt x="23" y="10"/>
                </a:moveTo>
                <a:cubicBezTo>
                  <a:pt x="23" y="10"/>
                  <a:pt x="23" y="10"/>
                  <a:pt x="23" y="10"/>
                </a:cubicBezTo>
                <a:cubicBezTo>
                  <a:pt x="22" y="10"/>
                  <a:pt x="22" y="11"/>
                  <a:pt x="22" y="12"/>
                </a:cubicBezTo>
                <a:cubicBezTo>
                  <a:pt x="22" y="12"/>
                  <a:pt x="22" y="12"/>
                  <a:pt x="22" y="12"/>
                </a:cubicBezTo>
                <a:cubicBezTo>
                  <a:pt x="22" y="24"/>
                  <a:pt x="22" y="24"/>
                  <a:pt x="22" y="24"/>
                </a:cubicBezTo>
                <a:cubicBezTo>
                  <a:pt x="22" y="25"/>
                  <a:pt x="22" y="26"/>
                  <a:pt x="23" y="26"/>
                </a:cubicBezTo>
                <a:cubicBezTo>
                  <a:pt x="23" y="26"/>
                  <a:pt x="23" y="26"/>
                  <a:pt x="23" y="26"/>
                </a:cubicBezTo>
                <a:cubicBezTo>
                  <a:pt x="65" y="26"/>
                  <a:pt x="65" y="26"/>
                  <a:pt x="65" y="26"/>
                </a:cubicBezTo>
                <a:cubicBezTo>
                  <a:pt x="65" y="26"/>
                  <a:pt x="65" y="26"/>
                  <a:pt x="65" y="26"/>
                </a:cubicBezTo>
                <a:cubicBezTo>
                  <a:pt x="66" y="26"/>
                  <a:pt x="67" y="25"/>
                  <a:pt x="67" y="24"/>
                </a:cubicBezTo>
                <a:cubicBezTo>
                  <a:pt x="67" y="12"/>
                  <a:pt x="67" y="12"/>
                  <a:pt x="67" y="12"/>
                </a:cubicBezTo>
                <a:cubicBezTo>
                  <a:pt x="67" y="12"/>
                  <a:pt x="67" y="12"/>
                  <a:pt x="67" y="12"/>
                </a:cubicBezTo>
                <a:cubicBezTo>
                  <a:pt x="67" y="11"/>
                  <a:pt x="66" y="10"/>
                  <a:pt x="65" y="10"/>
                </a:cubicBezTo>
                <a:cubicBezTo>
                  <a:pt x="23" y="10"/>
                  <a:pt x="23" y="10"/>
                  <a:pt x="23" y="10"/>
                </a:cubicBezTo>
                <a:close/>
                <a:moveTo>
                  <a:pt x="25" y="22"/>
                </a:moveTo>
                <a:cubicBezTo>
                  <a:pt x="25" y="22"/>
                  <a:pt x="25" y="22"/>
                  <a:pt x="25" y="22"/>
                </a:cubicBezTo>
                <a:cubicBezTo>
                  <a:pt x="25" y="14"/>
                  <a:pt x="25" y="14"/>
                  <a:pt x="25" y="14"/>
                </a:cubicBezTo>
                <a:cubicBezTo>
                  <a:pt x="63" y="14"/>
                  <a:pt x="63" y="14"/>
                  <a:pt x="63" y="14"/>
                </a:cubicBezTo>
                <a:cubicBezTo>
                  <a:pt x="63" y="22"/>
                  <a:pt x="63" y="22"/>
                  <a:pt x="63" y="22"/>
                </a:cubicBezTo>
                <a:cubicBezTo>
                  <a:pt x="25" y="22"/>
                  <a:pt x="25" y="22"/>
                  <a:pt x="25" y="22"/>
                </a:cubicBezTo>
                <a:close/>
                <a:moveTo>
                  <a:pt x="12" y="22"/>
                </a:moveTo>
                <a:cubicBezTo>
                  <a:pt x="12" y="22"/>
                  <a:pt x="12" y="22"/>
                  <a:pt x="12" y="22"/>
                </a:cubicBezTo>
                <a:cubicBezTo>
                  <a:pt x="6" y="22"/>
                  <a:pt x="6" y="22"/>
                  <a:pt x="6" y="22"/>
                </a:cubicBezTo>
                <a:cubicBezTo>
                  <a:pt x="6" y="63"/>
                  <a:pt x="6" y="63"/>
                  <a:pt x="6" y="63"/>
                </a:cubicBezTo>
                <a:cubicBezTo>
                  <a:pt x="6" y="67"/>
                  <a:pt x="12" y="67"/>
                  <a:pt x="12" y="63"/>
                </a:cubicBezTo>
                <a:cubicBezTo>
                  <a:pt x="12" y="22"/>
                  <a:pt x="12" y="22"/>
                  <a:pt x="12" y="22"/>
                </a:cubicBezTo>
                <a:close/>
                <a:moveTo>
                  <a:pt x="9" y="72"/>
                </a:moveTo>
                <a:cubicBezTo>
                  <a:pt x="9" y="72"/>
                  <a:pt x="9" y="72"/>
                  <a:pt x="9" y="72"/>
                </a:cubicBezTo>
                <a:cubicBezTo>
                  <a:pt x="7" y="72"/>
                  <a:pt x="4" y="71"/>
                  <a:pt x="3" y="69"/>
                </a:cubicBezTo>
                <a:cubicBezTo>
                  <a:pt x="3" y="69"/>
                  <a:pt x="3" y="69"/>
                  <a:pt x="3" y="69"/>
                </a:cubicBezTo>
                <a:cubicBezTo>
                  <a:pt x="1" y="68"/>
                  <a:pt x="0" y="65"/>
                  <a:pt x="0" y="63"/>
                </a:cubicBezTo>
                <a:cubicBezTo>
                  <a:pt x="0" y="19"/>
                  <a:pt x="0" y="19"/>
                  <a:pt x="0" y="19"/>
                </a:cubicBezTo>
                <a:cubicBezTo>
                  <a:pt x="0" y="19"/>
                  <a:pt x="0" y="19"/>
                  <a:pt x="0" y="19"/>
                </a:cubicBezTo>
                <a:cubicBezTo>
                  <a:pt x="0" y="17"/>
                  <a:pt x="1" y="16"/>
                  <a:pt x="3" y="16"/>
                </a:cubicBezTo>
                <a:cubicBezTo>
                  <a:pt x="12" y="16"/>
                  <a:pt x="12" y="16"/>
                  <a:pt x="12" y="16"/>
                </a:cubicBezTo>
                <a:cubicBezTo>
                  <a:pt x="12" y="3"/>
                  <a:pt x="12" y="3"/>
                  <a:pt x="12" y="3"/>
                </a:cubicBezTo>
                <a:cubicBezTo>
                  <a:pt x="12" y="1"/>
                  <a:pt x="14" y="0"/>
                  <a:pt x="15" y="0"/>
                </a:cubicBezTo>
                <a:cubicBezTo>
                  <a:pt x="15" y="0"/>
                  <a:pt x="15" y="0"/>
                  <a:pt x="15" y="0"/>
                </a:cubicBezTo>
                <a:cubicBezTo>
                  <a:pt x="73" y="0"/>
                  <a:pt x="73" y="0"/>
                  <a:pt x="73" y="0"/>
                </a:cubicBezTo>
                <a:cubicBezTo>
                  <a:pt x="75" y="0"/>
                  <a:pt x="76" y="1"/>
                  <a:pt x="76" y="3"/>
                </a:cubicBezTo>
                <a:cubicBezTo>
                  <a:pt x="76" y="3"/>
                  <a:pt x="76" y="3"/>
                  <a:pt x="76" y="3"/>
                </a:cubicBezTo>
                <a:cubicBezTo>
                  <a:pt x="76" y="63"/>
                  <a:pt x="76" y="63"/>
                  <a:pt x="76" y="63"/>
                </a:cubicBezTo>
                <a:cubicBezTo>
                  <a:pt x="76" y="65"/>
                  <a:pt x="75" y="68"/>
                  <a:pt x="73" y="69"/>
                </a:cubicBezTo>
                <a:cubicBezTo>
                  <a:pt x="73" y="69"/>
                  <a:pt x="73" y="69"/>
                  <a:pt x="73" y="69"/>
                </a:cubicBezTo>
                <a:cubicBezTo>
                  <a:pt x="73" y="69"/>
                  <a:pt x="73" y="69"/>
                  <a:pt x="73" y="69"/>
                </a:cubicBezTo>
                <a:cubicBezTo>
                  <a:pt x="72" y="71"/>
                  <a:pt x="69" y="72"/>
                  <a:pt x="67" y="72"/>
                </a:cubicBezTo>
                <a:cubicBezTo>
                  <a:pt x="9" y="72"/>
                  <a:pt x="9" y="72"/>
                  <a:pt x="9" y="72"/>
                </a:cubicBezTo>
                <a:cubicBezTo>
                  <a:pt x="9" y="72"/>
                  <a:pt x="9" y="72"/>
                  <a:pt x="9" y="72"/>
                </a:cubicBezTo>
                <a:cubicBezTo>
                  <a:pt x="9" y="72"/>
                  <a:pt x="9" y="72"/>
                  <a:pt x="9" y="72"/>
                </a:cubicBezTo>
                <a:close/>
                <a:moveTo>
                  <a:pt x="70" y="63"/>
                </a:moveTo>
                <a:cubicBezTo>
                  <a:pt x="70" y="63"/>
                  <a:pt x="70" y="63"/>
                  <a:pt x="70" y="63"/>
                </a:cubicBezTo>
                <a:cubicBezTo>
                  <a:pt x="70" y="6"/>
                  <a:pt x="70" y="6"/>
                  <a:pt x="70" y="6"/>
                </a:cubicBezTo>
                <a:cubicBezTo>
                  <a:pt x="18" y="6"/>
                  <a:pt x="18" y="6"/>
                  <a:pt x="18" y="6"/>
                </a:cubicBezTo>
                <a:cubicBezTo>
                  <a:pt x="18" y="25"/>
                  <a:pt x="18" y="44"/>
                  <a:pt x="18" y="63"/>
                </a:cubicBezTo>
                <a:cubicBezTo>
                  <a:pt x="18" y="64"/>
                  <a:pt x="18" y="65"/>
                  <a:pt x="17" y="66"/>
                </a:cubicBezTo>
                <a:cubicBezTo>
                  <a:pt x="67" y="66"/>
                  <a:pt x="67" y="66"/>
                  <a:pt x="67" y="66"/>
                </a:cubicBezTo>
                <a:cubicBezTo>
                  <a:pt x="68" y="66"/>
                  <a:pt x="69" y="66"/>
                  <a:pt x="69" y="65"/>
                </a:cubicBezTo>
                <a:cubicBezTo>
                  <a:pt x="69" y="65"/>
                  <a:pt x="69" y="65"/>
                  <a:pt x="69" y="65"/>
                </a:cubicBezTo>
                <a:cubicBezTo>
                  <a:pt x="70" y="64"/>
                  <a:pt x="70" y="64"/>
                  <a:pt x="70" y="63"/>
                </a:cubicBezTo>
                <a:close/>
                <a:moveTo>
                  <a:pt x="46" y="30"/>
                </a:moveTo>
                <a:cubicBezTo>
                  <a:pt x="46" y="30"/>
                  <a:pt x="46" y="30"/>
                  <a:pt x="46" y="30"/>
                </a:cubicBezTo>
                <a:cubicBezTo>
                  <a:pt x="46" y="30"/>
                  <a:pt x="46" y="30"/>
                  <a:pt x="46" y="30"/>
                </a:cubicBezTo>
                <a:cubicBezTo>
                  <a:pt x="65" y="30"/>
                  <a:pt x="65" y="30"/>
                  <a:pt x="65" y="30"/>
                </a:cubicBezTo>
                <a:cubicBezTo>
                  <a:pt x="66" y="30"/>
                  <a:pt x="67" y="30"/>
                  <a:pt x="67" y="31"/>
                </a:cubicBezTo>
                <a:cubicBezTo>
                  <a:pt x="67" y="31"/>
                  <a:pt x="67" y="31"/>
                  <a:pt x="67" y="31"/>
                </a:cubicBezTo>
                <a:cubicBezTo>
                  <a:pt x="67" y="41"/>
                  <a:pt x="67" y="41"/>
                  <a:pt x="67" y="41"/>
                </a:cubicBezTo>
                <a:cubicBezTo>
                  <a:pt x="67" y="42"/>
                  <a:pt x="66" y="42"/>
                  <a:pt x="65" y="42"/>
                </a:cubicBezTo>
                <a:cubicBezTo>
                  <a:pt x="65" y="42"/>
                  <a:pt x="65" y="42"/>
                  <a:pt x="65" y="42"/>
                </a:cubicBezTo>
                <a:cubicBezTo>
                  <a:pt x="46" y="42"/>
                  <a:pt x="46" y="42"/>
                  <a:pt x="46" y="42"/>
                </a:cubicBezTo>
                <a:cubicBezTo>
                  <a:pt x="45" y="42"/>
                  <a:pt x="44" y="42"/>
                  <a:pt x="44" y="41"/>
                </a:cubicBezTo>
                <a:cubicBezTo>
                  <a:pt x="44" y="41"/>
                  <a:pt x="44" y="41"/>
                  <a:pt x="44" y="41"/>
                </a:cubicBezTo>
                <a:cubicBezTo>
                  <a:pt x="44" y="31"/>
                  <a:pt x="44" y="31"/>
                  <a:pt x="44" y="31"/>
                </a:cubicBezTo>
                <a:cubicBezTo>
                  <a:pt x="44" y="30"/>
                  <a:pt x="45" y="30"/>
                  <a:pt x="46" y="30"/>
                </a:cubicBezTo>
                <a:close/>
                <a:moveTo>
                  <a:pt x="63" y="33"/>
                </a:moveTo>
                <a:cubicBezTo>
                  <a:pt x="63" y="33"/>
                  <a:pt x="63" y="33"/>
                  <a:pt x="63" y="33"/>
                </a:cubicBezTo>
                <a:cubicBezTo>
                  <a:pt x="48" y="33"/>
                  <a:pt x="48" y="33"/>
                  <a:pt x="48" y="33"/>
                </a:cubicBezTo>
                <a:cubicBezTo>
                  <a:pt x="48" y="39"/>
                  <a:pt x="48" y="39"/>
                  <a:pt x="48" y="39"/>
                </a:cubicBezTo>
                <a:cubicBezTo>
                  <a:pt x="63" y="39"/>
                  <a:pt x="63" y="39"/>
                  <a:pt x="63" y="39"/>
                </a:cubicBezTo>
                <a:cubicBezTo>
                  <a:pt x="63" y="33"/>
                  <a:pt x="63" y="33"/>
                  <a:pt x="63" y="33"/>
                </a:cubicBezTo>
                <a:close/>
                <a:moveTo>
                  <a:pt x="23" y="33"/>
                </a:moveTo>
                <a:cubicBezTo>
                  <a:pt x="23" y="33"/>
                  <a:pt x="23" y="33"/>
                  <a:pt x="23" y="33"/>
                </a:cubicBezTo>
                <a:cubicBezTo>
                  <a:pt x="22" y="33"/>
                  <a:pt x="22" y="32"/>
                  <a:pt x="22" y="31"/>
                </a:cubicBezTo>
                <a:cubicBezTo>
                  <a:pt x="22" y="30"/>
                  <a:pt x="22" y="30"/>
                  <a:pt x="23" y="30"/>
                </a:cubicBezTo>
                <a:cubicBezTo>
                  <a:pt x="40" y="30"/>
                  <a:pt x="40" y="30"/>
                  <a:pt x="40" y="30"/>
                </a:cubicBezTo>
                <a:cubicBezTo>
                  <a:pt x="41" y="30"/>
                  <a:pt x="42" y="30"/>
                  <a:pt x="42" y="31"/>
                </a:cubicBezTo>
                <a:cubicBezTo>
                  <a:pt x="42" y="32"/>
                  <a:pt x="41" y="33"/>
                  <a:pt x="40" y="33"/>
                </a:cubicBezTo>
                <a:cubicBezTo>
                  <a:pt x="23" y="33"/>
                  <a:pt x="23" y="33"/>
                  <a:pt x="23" y="33"/>
                </a:cubicBezTo>
                <a:close/>
                <a:moveTo>
                  <a:pt x="23" y="42"/>
                </a:moveTo>
                <a:cubicBezTo>
                  <a:pt x="23" y="42"/>
                  <a:pt x="23" y="42"/>
                  <a:pt x="23" y="42"/>
                </a:cubicBezTo>
                <a:cubicBezTo>
                  <a:pt x="22" y="42"/>
                  <a:pt x="22" y="42"/>
                  <a:pt x="22" y="41"/>
                </a:cubicBezTo>
                <a:cubicBezTo>
                  <a:pt x="22" y="40"/>
                  <a:pt x="22" y="39"/>
                  <a:pt x="23" y="39"/>
                </a:cubicBezTo>
                <a:cubicBezTo>
                  <a:pt x="40" y="39"/>
                  <a:pt x="40" y="39"/>
                  <a:pt x="40" y="39"/>
                </a:cubicBezTo>
                <a:cubicBezTo>
                  <a:pt x="41" y="39"/>
                  <a:pt x="42" y="40"/>
                  <a:pt x="42" y="41"/>
                </a:cubicBezTo>
                <a:cubicBezTo>
                  <a:pt x="42" y="42"/>
                  <a:pt x="41" y="42"/>
                  <a:pt x="40" y="42"/>
                </a:cubicBezTo>
                <a:cubicBezTo>
                  <a:pt x="23" y="42"/>
                  <a:pt x="23" y="42"/>
                  <a:pt x="23" y="42"/>
                </a:cubicBezTo>
                <a:close/>
                <a:moveTo>
                  <a:pt x="23" y="52"/>
                </a:moveTo>
                <a:cubicBezTo>
                  <a:pt x="23" y="52"/>
                  <a:pt x="23" y="52"/>
                  <a:pt x="23" y="52"/>
                </a:cubicBezTo>
                <a:cubicBezTo>
                  <a:pt x="22" y="52"/>
                  <a:pt x="22" y="51"/>
                  <a:pt x="22" y="50"/>
                </a:cubicBezTo>
                <a:cubicBezTo>
                  <a:pt x="22" y="49"/>
                  <a:pt x="22" y="48"/>
                  <a:pt x="23" y="48"/>
                </a:cubicBezTo>
                <a:cubicBezTo>
                  <a:pt x="65" y="48"/>
                  <a:pt x="65" y="48"/>
                  <a:pt x="65" y="48"/>
                </a:cubicBezTo>
                <a:cubicBezTo>
                  <a:pt x="66" y="48"/>
                  <a:pt x="67" y="49"/>
                  <a:pt x="67" y="50"/>
                </a:cubicBezTo>
                <a:cubicBezTo>
                  <a:pt x="67" y="51"/>
                  <a:pt x="66" y="52"/>
                  <a:pt x="65" y="52"/>
                </a:cubicBezTo>
                <a:cubicBezTo>
                  <a:pt x="23" y="52"/>
                  <a:pt x="23" y="52"/>
                  <a:pt x="23" y="5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Rectangle 55"/>
          <p:cNvSpPr>
            <a:spLocks noChangeArrowheads="1"/>
          </p:cNvSpPr>
          <p:nvPr/>
        </p:nvSpPr>
        <p:spPr bwMode="auto">
          <a:xfrm>
            <a:off x="755576" y="4248933"/>
            <a:ext cx="714375" cy="20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lnSpc>
                <a:spcPct val="120000"/>
              </a:lnSpc>
              <a:buFont typeface="Arial" pitchFamily="34" charset="0"/>
              <a:buNone/>
            </a:pPr>
            <a:r>
              <a:rPr lang="en-US" altLang="zh-CN" sz="1200" b="1" dirty="0" smtClean="0">
                <a:solidFill>
                  <a:srgbClr val="002C42"/>
                </a:solidFill>
              </a:rPr>
              <a:t>2018</a:t>
            </a:r>
            <a:endParaRPr lang="zh-CN" altLang="en-US" sz="1200" dirty="0">
              <a:solidFill>
                <a:srgbClr val="002C42"/>
              </a:solidFill>
            </a:endParaRPr>
          </a:p>
        </p:txBody>
      </p:sp>
      <p:sp>
        <p:nvSpPr>
          <p:cNvPr id="2" name="矩形 1"/>
          <p:cNvSpPr/>
          <p:nvPr/>
        </p:nvSpPr>
        <p:spPr>
          <a:xfrm>
            <a:off x="1523918" y="1202804"/>
            <a:ext cx="6792498" cy="338554"/>
          </a:xfrm>
          <a:prstGeom prst="rect">
            <a:avLst/>
          </a:prstGeom>
        </p:spPr>
        <p:txBody>
          <a:bodyPr wrap="square">
            <a:spAutoFit/>
          </a:bodyPr>
          <a:lstStyle/>
          <a:p>
            <a:r>
              <a:rPr lang="en-US" altLang="zh-CN" sz="1600" kern="100" dirty="0" smtClean="0">
                <a:solidFill>
                  <a:srgbClr val="000000"/>
                </a:solidFill>
                <a:latin typeface="Times New Roman" charset="0"/>
                <a:ea typeface="宋体" charset="-122"/>
                <a:cs typeface="Times New Roman" charset="0"/>
              </a:rPr>
              <a:t>MIT</a:t>
            </a:r>
            <a:r>
              <a:rPr lang="zh-CN" altLang="zh-CN" sz="1600" kern="100" dirty="0" smtClean="0">
                <a:solidFill>
                  <a:srgbClr val="000000"/>
                </a:solidFill>
                <a:latin typeface="Times New Roman" charset="0"/>
                <a:ea typeface="宋体" charset="-122"/>
                <a:cs typeface="Times New Roman" charset="0"/>
              </a:rPr>
              <a:t>媒体实验室</a:t>
            </a:r>
            <a:r>
              <a:rPr lang="zh-CN" altLang="en-US" sz="1600" kern="100" dirty="0" smtClean="0">
                <a:solidFill>
                  <a:srgbClr val="000000"/>
                </a:solidFill>
                <a:latin typeface="Times New Roman" charset="0"/>
                <a:ea typeface="宋体" charset="-122"/>
                <a:cs typeface="Times New Roman" charset="0"/>
              </a:rPr>
              <a:t> </a:t>
            </a:r>
            <a:r>
              <a:rPr lang="mr-IN" altLang="zh-CN" sz="1600" kern="100" dirty="0">
                <a:solidFill>
                  <a:srgbClr val="000000"/>
                </a:solidFill>
                <a:latin typeface="Times New Roman" charset="0"/>
                <a:ea typeface="宋体" charset="-122"/>
                <a:cs typeface="Times New Roman" charset="0"/>
              </a:rPr>
              <a:t>–</a:t>
            </a:r>
            <a:r>
              <a:rPr lang="zh-CN" altLang="en-US" sz="1600" kern="100" dirty="0" smtClean="0">
                <a:solidFill>
                  <a:srgbClr val="000000"/>
                </a:solidFill>
                <a:latin typeface="Times New Roman" charset="0"/>
                <a:ea typeface="宋体" charset="-122"/>
                <a:cs typeface="Times New Roman" charset="0"/>
              </a:rPr>
              <a:t> </a:t>
            </a:r>
            <a:r>
              <a:rPr lang="en-US" altLang="zh-CN" sz="1600" kern="100" dirty="0" err="1" smtClean="0">
                <a:solidFill>
                  <a:srgbClr val="000000"/>
                </a:solidFill>
                <a:latin typeface="Times New Roman" charset="0"/>
                <a:ea typeface="宋体" charset="-122"/>
              </a:rPr>
              <a:t>Blockcert</a:t>
            </a:r>
            <a:endParaRPr lang="zh-CN" altLang="en-US" sz="1600" dirty="0"/>
          </a:p>
        </p:txBody>
      </p:sp>
      <p:sp>
        <p:nvSpPr>
          <p:cNvPr id="3" name="矩形 2"/>
          <p:cNvSpPr/>
          <p:nvPr/>
        </p:nvSpPr>
        <p:spPr>
          <a:xfrm>
            <a:off x="1569400" y="2088386"/>
            <a:ext cx="6822504" cy="338554"/>
          </a:xfrm>
          <a:prstGeom prst="rect">
            <a:avLst/>
          </a:prstGeom>
        </p:spPr>
        <p:txBody>
          <a:bodyPr wrap="square">
            <a:spAutoFit/>
          </a:bodyPr>
          <a:lstStyle/>
          <a:p>
            <a:r>
              <a:rPr lang="zh-CN" altLang="en-US" sz="1600" kern="100" dirty="0">
                <a:solidFill>
                  <a:srgbClr val="000000"/>
                </a:solidFill>
                <a:latin typeface="Times New Roman" charset="0"/>
                <a:ea typeface="宋体" charset="-122"/>
              </a:rPr>
              <a:t>区块链技术公司 </a:t>
            </a:r>
            <a:r>
              <a:rPr lang="en-US" altLang="zh-CN" sz="1600" kern="100" dirty="0" err="1">
                <a:solidFill>
                  <a:srgbClr val="000000"/>
                </a:solidFill>
                <a:latin typeface="Times New Roman" charset="0"/>
                <a:ea typeface="宋体" charset="-122"/>
              </a:rPr>
              <a:t>Tieron</a:t>
            </a:r>
            <a:r>
              <a:rPr lang="en-US" altLang="zh-CN" sz="1600" kern="100" dirty="0">
                <a:solidFill>
                  <a:srgbClr val="000000"/>
                </a:solidFill>
                <a:latin typeface="Times New Roman" charset="0"/>
                <a:ea typeface="宋体" charset="-122"/>
              </a:rPr>
              <a:t> </a:t>
            </a:r>
            <a:r>
              <a:rPr lang="mr-IN" altLang="zh-CN" sz="1600" kern="100" dirty="0">
                <a:solidFill>
                  <a:srgbClr val="000000"/>
                </a:solidFill>
                <a:latin typeface="Times New Roman" charset="0"/>
                <a:ea typeface="宋体" charset="-122"/>
                <a:cs typeface="Times New Roman" charset="0"/>
              </a:rPr>
              <a:t>–</a:t>
            </a:r>
            <a:r>
              <a:rPr lang="zh-CN" altLang="en-US" sz="1600" kern="100" dirty="0" smtClean="0">
                <a:solidFill>
                  <a:srgbClr val="000000"/>
                </a:solidFill>
                <a:latin typeface="Times New Roman" charset="0"/>
                <a:ea typeface="宋体" charset="-122"/>
                <a:cs typeface="Times New Roman" charset="0"/>
              </a:rPr>
              <a:t> </a:t>
            </a:r>
            <a:r>
              <a:rPr lang="en-US" altLang="zh-CN" sz="1600" kern="100" dirty="0" err="1" smtClean="0">
                <a:solidFill>
                  <a:srgbClr val="000000"/>
                </a:solidFill>
                <a:latin typeface="Times New Roman" charset="0"/>
                <a:ea typeface="宋体" charset="-122"/>
              </a:rPr>
              <a:t>Chainpoint</a:t>
            </a:r>
            <a:endParaRPr lang="zh-CN" altLang="en-US" sz="1600" dirty="0"/>
          </a:p>
        </p:txBody>
      </p:sp>
      <p:sp>
        <p:nvSpPr>
          <p:cNvPr id="4" name="矩形 3"/>
          <p:cNvSpPr/>
          <p:nvPr/>
        </p:nvSpPr>
        <p:spPr>
          <a:xfrm>
            <a:off x="1569400" y="2930996"/>
            <a:ext cx="3434648" cy="338554"/>
          </a:xfrm>
          <a:prstGeom prst="rect">
            <a:avLst/>
          </a:prstGeom>
        </p:spPr>
        <p:txBody>
          <a:bodyPr wrap="square">
            <a:spAutoFit/>
          </a:bodyPr>
          <a:lstStyle/>
          <a:p>
            <a:r>
              <a:rPr lang="zh-CN" altLang="en-US" sz="1600" dirty="0"/>
              <a:t>新加坡国立</a:t>
            </a:r>
            <a:r>
              <a:rPr lang="zh-CN" altLang="en-US" sz="1600" dirty="0" smtClean="0"/>
              <a:t>大学 </a:t>
            </a:r>
            <a:r>
              <a:rPr lang="mr-IN" altLang="zh-CN" sz="1600" kern="100" dirty="0" smtClean="0">
                <a:solidFill>
                  <a:srgbClr val="000000"/>
                </a:solidFill>
                <a:latin typeface="Times New Roman" charset="0"/>
                <a:ea typeface="宋体" charset="-122"/>
                <a:cs typeface="Times New Roman" charset="0"/>
              </a:rPr>
              <a:t>–</a:t>
            </a:r>
            <a:r>
              <a:rPr lang="zh-CN" altLang="en-US" sz="1600" kern="100" dirty="0" smtClean="0">
                <a:solidFill>
                  <a:srgbClr val="000000"/>
                </a:solidFill>
                <a:latin typeface="Times New Roman" charset="0"/>
                <a:ea typeface="宋体" charset="-122"/>
                <a:cs typeface="Times New Roman" charset="0"/>
              </a:rPr>
              <a:t> </a:t>
            </a:r>
            <a:r>
              <a:rPr lang="en-US" altLang="zh-CN" sz="1600" kern="100" dirty="0" err="1" smtClean="0">
                <a:solidFill>
                  <a:srgbClr val="000000"/>
                </a:solidFill>
                <a:latin typeface="Times New Roman" charset="0"/>
                <a:ea typeface="宋体" charset="-122"/>
                <a:cs typeface="Times New Roman" charset="0"/>
              </a:rPr>
              <a:t>MediLot</a:t>
            </a:r>
            <a:endParaRPr lang="zh-CN" altLang="en-US" sz="1600" dirty="0"/>
          </a:p>
        </p:txBody>
      </p:sp>
      <p:sp>
        <p:nvSpPr>
          <p:cNvPr id="5" name="矩形 4"/>
          <p:cNvSpPr/>
          <p:nvPr/>
        </p:nvSpPr>
        <p:spPr>
          <a:xfrm>
            <a:off x="1569400" y="3795092"/>
            <a:ext cx="6822504" cy="338554"/>
          </a:xfrm>
          <a:prstGeom prst="rect">
            <a:avLst/>
          </a:prstGeom>
        </p:spPr>
        <p:txBody>
          <a:bodyPr wrap="square">
            <a:spAutoFit/>
          </a:bodyPr>
          <a:lstStyle/>
          <a:p>
            <a:r>
              <a:rPr lang="zh-CN" altLang="zh-CN" sz="1600" kern="100" dirty="0" smtClean="0">
                <a:solidFill>
                  <a:srgbClr val="000000"/>
                </a:solidFill>
                <a:latin typeface="Times New Roman" charset="0"/>
                <a:ea typeface="宋体" charset="-122"/>
                <a:cs typeface="Times New Roman" charset="0"/>
              </a:rPr>
              <a:t>中国</a:t>
            </a:r>
            <a:r>
              <a:rPr lang="zh-CN" altLang="zh-CN" sz="1600" kern="100" dirty="0">
                <a:solidFill>
                  <a:srgbClr val="000000"/>
                </a:solidFill>
                <a:latin typeface="Times New Roman" charset="0"/>
                <a:ea typeface="宋体" charset="-122"/>
                <a:cs typeface="Times New Roman" charset="0"/>
              </a:rPr>
              <a:t>科学技术</a:t>
            </a:r>
            <a:r>
              <a:rPr lang="zh-CN" altLang="zh-CN" sz="1600" kern="100" dirty="0" smtClean="0">
                <a:solidFill>
                  <a:srgbClr val="000000"/>
                </a:solidFill>
                <a:latin typeface="Times New Roman" charset="0"/>
                <a:ea typeface="宋体" charset="-122"/>
                <a:cs typeface="Times New Roman" charset="0"/>
              </a:rPr>
              <a:t>大学</a:t>
            </a:r>
            <a:r>
              <a:rPr lang="zh-CN" altLang="en-US" sz="1600" kern="100" dirty="0" smtClean="0">
                <a:solidFill>
                  <a:srgbClr val="000000"/>
                </a:solidFill>
                <a:latin typeface="Times New Roman" charset="0"/>
                <a:ea typeface="宋体" charset="-122"/>
                <a:cs typeface="Times New Roman" charset="0"/>
              </a:rPr>
              <a:t> </a:t>
            </a:r>
            <a:r>
              <a:rPr lang="mr-IN" altLang="zh-CN" sz="1600" kern="100" dirty="0" smtClean="0">
                <a:solidFill>
                  <a:srgbClr val="000000"/>
                </a:solidFill>
                <a:latin typeface="Times New Roman" charset="0"/>
                <a:ea typeface="宋体" charset="-122"/>
                <a:cs typeface="Times New Roman" charset="0"/>
              </a:rPr>
              <a:t>–</a:t>
            </a:r>
            <a:r>
              <a:rPr lang="zh-CN" altLang="en-US" sz="1600" kern="100" dirty="0" smtClean="0">
                <a:solidFill>
                  <a:srgbClr val="000000"/>
                </a:solidFill>
                <a:latin typeface="Times New Roman" charset="0"/>
                <a:ea typeface="宋体" charset="-122"/>
                <a:cs typeface="Times New Roman" charset="0"/>
              </a:rPr>
              <a:t> 基于区块链的档案</a:t>
            </a:r>
            <a:r>
              <a:rPr lang="zh-CN" altLang="zh-CN" sz="1600" kern="100" dirty="0" smtClean="0">
                <a:solidFill>
                  <a:srgbClr val="000000"/>
                </a:solidFill>
                <a:latin typeface="Times New Roman" charset="0"/>
                <a:ea typeface="宋体" charset="-122"/>
                <a:cs typeface="Times New Roman" charset="0"/>
              </a:rPr>
              <a:t>管理系统</a:t>
            </a:r>
            <a:endParaRPr lang="zh-CN" altLang="en-US" sz="16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7257" y="1192446"/>
            <a:ext cx="2160240" cy="65843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82357" y="2003002"/>
            <a:ext cx="2278075" cy="639962"/>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8184" y="2768895"/>
            <a:ext cx="2232248" cy="684241"/>
          </a:xfrm>
          <a:prstGeom prst="rect">
            <a:avLst/>
          </a:prstGeom>
        </p:spPr>
      </p:pic>
      <p:sp>
        <p:nvSpPr>
          <p:cNvPr id="26" name="文本框 25"/>
          <p:cNvSpPr txBox="1"/>
          <p:nvPr/>
        </p:nvSpPr>
        <p:spPr>
          <a:xfrm>
            <a:off x="8748464" y="4834780"/>
            <a:ext cx="269626" cy="276999"/>
          </a:xfrm>
          <a:prstGeom prst="rect">
            <a:avLst/>
          </a:prstGeom>
          <a:noFill/>
        </p:spPr>
        <p:txBody>
          <a:bodyPr wrap="none" rtlCol="0">
            <a:spAutoFit/>
          </a:bodyPr>
          <a:lstStyle/>
          <a:p>
            <a:r>
              <a:rPr kumimoji="1" lang="en-US" altLang="zh-CN" sz="1200" dirty="0" smtClean="0"/>
              <a:t>8</a:t>
            </a:r>
            <a:endParaRPr kumimoji="1" lang="zh-CN" altLang="en-US" sz="1200" dirty="0"/>
          </a:p>
        </p:txBody>
      </p:sp>
    </p:spTree>
  </p:cSld>
  <p:clrMapOvr>
    <a:masterClrMapping/>
  </p:clrMapOvr>
  <p:transition spd="slow">
    <p:push dir="u"/>
  </p:transition>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7280</TotalTime>
  <Words>2115</Words>
  <Application>Microsoft Macintosh PowerPoint</Application>
  <PresentationFormat>自定义</PresentationFormat>
  <Paragraphs>209</Paragraphs>
  <Slides>21</Slides>
  <Notes>21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21</vt:i4>
      </vt:variant>
    </vt:vector>
  </HeadingPairs>
  <TitlesOfParts>
    <vt:vector size="32" baseType="lpstr">
      <vt:lpstr>Calibri</vt:lpstr>
      <vt:lpstr>SimHei</vt:lpstr>
      <vt:lpstr>Songti SC</vt:lpstr>
      <vt:lpstr>Times New Roman</vt:lpstr>
      <vt:lpstr>Wingdings</vt:lpstr>
      <vt:lpstr>方正粗谭黑简体</vt:lpstr>
      <vt:lpstr>方正兰亭超细黑简体</vt:lpstr>
      <vt:lpstr>宋体</vt:lpstr>
      <vt:lpstr>微软雅黑</vt:lpstr>
      <vt:lpstr>Arial</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几何图形PPT</dc:title>
  <dc:subject>RP</dc:subject>
  <cp:keywords>RP</cp:keywords>
  <dc:description>RP</dc:description>
  <cp:lastModifiedBy>李 秀秀</cp:lastModifiedBy>
  <cp:revision>125</cp:revision>
  <dcterms:created xsi:type="dcterms:W3CDTF">2015-07-19T05:26:00Z</dcterms:created>
  <dcterms:modified xsi:type="dcterms:W3CDTF">2018-12-27T11:54:28Z</dcterms:modified>
  <cp:category>RP</cp:category>
  <cp:contentStatus>RP</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2052-10.8.0.5391</vt:lpwstr>
  </property>
</Properties>
</file>